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58"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472B3C07-A42D-47CF-9757-D7A10E9ECAAA}" type="datetimeFigureOut">
              <a:rPr lang="en-US" smtClean="0"/>
              <a:pPr>
                <a:defRPr/>
              </a:pPr>
              <a:t>8/21/2012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2EEB4A2-85F5-4AA9-9E44-EF1C9ECBADE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B5D535F-A7D8-457B-BAF8-356487C943F8}" type="datetimeFigureOut">
              <a:rPr lang="en-US" smtClean="0"/>
              <a:pPr>
                <a:defRPr/>
              </a:pPr>
              <a:t>8/21/2012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FE41B8-A0B7-4540-81D4-04DF918A775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6EDC95B9-0B06-4B9E-8BAD-48E7B12179AC}" type="datetimeFigureOut">
              <a:rPr lang="en-US" smtClean="0"/>
              <a:pPr>
                <a:defRPr/>
              </a:pPr>
              <a:t>8/21/2012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6DF5D6-2CAC-41B0-9930-553563FFEE8F}"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07E7EF0-A13A-4A37-880A-FDE1CCE6A39E}" type="datetimeFigureOut">
              <a:rPr lang="en-US" smtClean="0"/>
              <a:pPr>
                <a:defRPr/>
              </a:pPr>
              <a:t>8/21/2012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4A9DCF-736D-4025-A09B-1E8FF58351F7}"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996086D-32F6-4432-9D68-50AB5F2647EB}" type="datetimeFigureOut">
              <a:rPr lang="en-US" smtClean="0"/>
              <a:pPr>
                <a:defRPr/>
              </a:pPr>
              <a:t>8/21/2012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85D35A3-3BB1-480E-911C-BFF9C4E3C3A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08B6E366-2100-448C-A876-594CF8F9ACC0}" type="datetimeFigureOut">
              <a:rPr lang="en-US" smtClean="0"/>
              <a:pPr>
                <a:defRPr/>
              </a:pPr>
              <a:t>8/21/2012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96BAF21-0D14-40A5-A149-D95D0AA333D1}"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5A2E4902-4B47-4788-A7DC-074C0E779118}" type="datetimeFigureOut">
              <a:rPr lang="en-US" smtClean="0"/>
              <a:pPr>
                <a:defRPr/>
              </a:pPr>
              <a:t>8/21/2012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4BDED92-570E-4E43-A734-4C8E2056390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355CEDD3-5B59-4CEB-826B-ED65375E45E9}" type="datetimeFigureOut">
              <a:rPr lang="en-US" smtClean="0"/>
              <a:pPr>
                <a:defRPr/>
              </a:pPr>
              <a:t>8/21/2012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BDFC8BD-3A30-4C63-ACCF-8EB09306BA5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ED4D53C6-B73A-4DBB-ABD4-083092AA7798}" type="datetimeFigureOut">
              <a:rPr lang="en-US" smtClean="0"/>
              <a:pPr>
                <a:defRPr/>
              </a:pPr>
              <a:t>8/21/2012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2BB382D-4DBB-4925-98CF-7B01655E84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63EE9C47-35C3-435E-A616-60AE4F20CF42}" type="datetimeFigureOut">
              <a:rPr lang="en-US" smtClean="0"/>
              <a:pPr>
                <a:defRPr/>
              </a:pPr>
              <a:t>8/21/2012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378631E-2911-47A9-80E9-8EBD8ED24309}"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868458C-FF04-4F60-91AB-DA3D60272C13}" type="datetimeFigureOut">
              <a:rPr lang="en-US" smtClean="0"/>
              <a:pPr>
                <a:defRPr/>
              </a:pPr>
              <a:t>8/21/2012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7186DA7-65A9-40FC-9A9A-3BAF12026333}"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2FD31A92-108E-4A5B-A653-CD054D1AB332}" type="datetimeFigureOut">
              <a:rPr lang="en-US" smtClean="0"/>
              <a:pPr>
                <a:defRPr/>
              </a:pPr>
              <a:t>8/21/2012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072F28AD-B8B7-4877-9044-5B48F71A3FA6}" type="slidenum">
              <a:rPr lang="en-US" smtClean="0"/>
              <a:pPr>
                <a:defRPr/>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en.wikipedia.org/wiki/File:Calcium-oxide-3D-vdW.pn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en.wikipedia.org/wiki/File:Calcium-carbonate-xtal-3D-vdW.png"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http://en.wikipedia.org/wiki/File:Calcium_carbonate.png"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png"/><Relationship Id="rId4" Type="http://schemas.openxmlformats.org/officeDocument/2006/relationships/oleObject" Target="../embeddings/Microsoft_Excel_Chart1.xls"/></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b="1" smtClean="0">
                <a:latin typeface="Times New Roman" pitchFamily="18" charset="0"/>
                <a:cs typeface="Times New Roman" pitchFamily="18" charset="0"/>
              </a:rPr>
              <a:t>S Block Elements</a:t>
            </a:r>
          </a:p>
        </p:txBody>
      </p:sp>
      <p:sp>
        <p:nvSpPr>
          <p:cNvPr id="3075" name="Subtitle 2"/>
          <p:cNvSpPr>
            <a:spLocks noGrp="1"/>
          </p:cNvSpPr>
          <p:nvPr>
            <p:ph type="subTitle" idx="1"/>
          </p:nvPr>
        </p:nvSpPr>
        <p:spPr/>
        <p:txBody>
          <a:bodyPr>
            <a:normAutofit fontScale="77500" lnSpcReduction="20000"/>
          </a:bodyPr>
          <a:lstStyle/>
          <a:p>
            <a:r>
              <a:rPr lang="en-US" sz="4000" dirty="0" smtClean="0">
                <a:solidFill>
                  <a:schemeClr val="tx1"/>
                </a:solidFill>
              </a:rPr>
              <a:t>Alkaline </a:t>
            </a:r>
            <a:r>
              <a:rPr lang="en-US" sz="4000" dirty="0" smtClean="0">
                <a:solidFill>
                  <a:schemeClr val="tx1"/>
                </a:solidFill>
              </a:rPr>
              <a:t>earth metals</a:t>
            </a:r>
          </a:p>
          <a:p>
            <a:endParaRPr lang="en-US" sz="4000" dirty="0">
              <a:solidFill>
                <a:schemeClr val="tx1"/>
              </a:solidFill>
            </a:endParaRPr>
          </a:p>
          <a:p>
            <a:r>
              <a:rPr lang="en-US" sz="4000" dirty="0" smtClean="0">
                <a:solidFill>
                  <a:schemeClr val="tx1"/>
                </a:solidFill>
              </a:rPr>
              <a:t>Made By- </a:t>
            </a:r>
            <a:r>
              <a:rPr lang="en-US" sz="4000" dirty="0" err="1" smtClean="0">
                <a:solidFill>
                  <a:schemeClr val="tx1"/>
                </a:solidFill>
              </a:rPr>
              <a:t>Manas</a:t>
            </a:r>
            <a:r>
              <a:rPr lang="en-US" sz="4000" dirty="0" smtClean="0">
                <a:solidFill>
                  <a:schemeClr val="tx1"/>
                </a:solidFill>
              </a:rPr>
              <a:t> </a:t>
            </a:r>
            <a:r>
              <a:rPr lang="en-US" sz="4000" dirty="0" err="1" smtClean="0">
                <a:solidFill>
                  <a:schemeClr val="tx1"/>
                </a:solidFill>
              </a:rPr>
              <a:t>Mahajan</a:t>
            </a:r>
            <a:endParaRPr lang="en-US" sz="4000" dirty="0" smtClean="0">
              <a:solidFill>
                <a:schemeClr val="tx1"/>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US" dirty="0" smtClean="0"/>
              <a:t>What is ionization enthalpy? </a:t>
            </a:r>
          </a:p>
          <a:p>
            <a:pPr fontAlgn="auto">
              <a:spcAft>
                <a:spcPts val="0"/>
              </a:spcAft>
              <a:defRPr/>
            </a:pPr>
            <a:r>
              <a:rPr lang="en-US" dirty="0" smtClean="0"/>
              <a:t>It is the minimum required  energy change to remove loosely bonded electron from outermost shell of isolated gaseous atom.</a:t>
            </a:r>
          </a:p>
          <a:p>
            <a:pPr fontAlgn="auto">
              <a:spcAft>
                <a:spcPts val="0"/>
              </a:spcAft>
              <a:defRPr/>
            </a:pPr>
            <a:r>
              <a:rPr lang="en-US" dirty="0" smtClean="0"/>
              <a:t>I.P1 is the ionization enthalpy to remove the last one electron  from the atom.</a:t>
            </a:r>
          </a:p>
          <a:p>
            <a:pPr fontAlgn="auto">
              <a:spcAft>
                <a:spcPts val="0"/>
              </a:spcAft>
              <a:defRPr/>
            </a:pPr>
            <a:r>
              <a:rPr lang="en-US" dirty="0" smtClean="0"/>
              <a:t>I.P2 is the ionization </a:t>
            </a:r>
            <a:r>
              <a:rPr lang="en-US" dirty="0" err="1" smtClean="0"/>
              <a:t>enthaply</a:t>
            </a:r>
            <a:r>
              <a:rPr lang="en-US" dirty="0" smtClean="0"/>
              <a:t> to remove the second electron from the atom and so on..</a:t>
            </a:r>
          </a:p>
          <a:p>
            <a:pPr fontAlgn="auto">
              <a:spcAft>
                <a:spcPts val="0"/>
              </a:spcAft>
              <a:defRPr/>
            </a:pPr>
            <a:r>
              <a:rPr lang="en-US" dirty="0" smtClean="0"/>
              <a:t>The successive ionization </a:t>
            </a:r>
            <a:r>
              <a:rPr lang="en-US" dirty="0" err="1" smtClean="0"/>
              <a:t>enthapies</a:t>
            </a:r>
            <a:r>
              <a:rPr lang="en-US" dirty="0" smtClean="0"/>
              <a:t> are greater since it is more difficult to remove an electron from a positively charged ion than from a </a:t>
            </a:r>
            <a:r>
              <a:rPr lang="en-US" dirty="0" err="1" smtClean="0"/>
              <a:t>nuetral</a:t>
            </a:r>
            <a:r>
              <a:rPr lang="en-US" dirty="0" smtClean="0"/>
              <a:t> atom.</a:t>
            </a:r>
          </a:p>
          <a:p>
            <a:pPr fontAlgn="auto">
              <a:spcAft>
                <a:spcPts val="0"/>
              </a:spcAft>
              <a:defRPr/>
            </a:pPr>
            <a:r>
              <a:rPr lang="en-US" dirty="0" smtClean="0"/>
              <a:t>This process is endothermic that is we have to supply energy to remove the electron.</a:t>
            </a:r>
          </a:p>
          <a:p>
            <a:pPr fontAlgn="auto">
              <a:spcAft>
                <a:spcPts val="0"/>
              </a:spcAft>
              <a:defRPr/>
            </a:pPr>
            <a:endParaRPr lang="en-US" dirty="0"/>
          </a:p>
        </p:txBody>
      </p:sp>
      <p:sp>
        <p:nvSpPr>
          <p:cNvPr id="12290" name="Title 1"/>
          <p:cNvSpPr>
            <a:spLocks noGrp="1"/>
          </p:cNvSpPr>
          <p:nvPr>
            <p:ph type="title"/>
          </p:nvPr>
        </p:nvSpPr>
        <p:spPr/>
        <p:txBody>
          <a:bodyPr/>
          <a:lstStyle/>
          <a:p>
            <a:r>
              <a:rPr lang="en-US" smtClean="0"/>
              <a:t>Ionization Enthalpies</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2830" r="-3630"/>
            </a:stretch>
          </a:blipFill>
        </p:spPr>
        <p:txBody>
          <a:bodyPr/>
          <a:lstStyle/>
          <a:p>
            <a:r>
              <a:rPr lang="en-US">
                <a:noFill/>
              </a:rPr>
              <a:t> </a:t>
            </a:r>
          </a:p>
        </p:txBody>
      </p:sp>
      <p:sp>
        <p:nvSpPr>
          <p:cNvPr id="13314" name="Title 1"/>
          <p:cNvSpPr>
            <a:spLocks noGrp="1"/>
          </p:cNvSpPr>
          <p:nvPr>
            <p:ph type="title"/>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r>
              <a:rPr lang="en-US" smtClean="0"/>
              <a:t>When ionic compound is dissolved in water or in a polar solvent then different ions of the compound get separated and will get surrounded by polar solvent molecules. This process is known as solvation or hydration and the energy change  in this process is known  as hydration enthalpy.</a:t>
            </a:r>
          </a:p>
        </p:txBody>
      </p:sp>
      <p:sp>
        <p:nvSpPr>
          <p:cNvPr id="14338" name="Title 1"/>
          <p:cNvSpPr>
            <a:spLocks noGrp="1"/>
          </p:cNvSpPr>
          <p:nvPr>
            <p:ph type="title"/>
          </p:nvPr>
        </p:nvSpPr>
        <p:spPr/>
        <p:txBody>
          <a:bodyPr/>
          <a:lstStyle/>
          <a:p>
            <a:r>
              <a:rPr lang="en-US" smtClean="0"/>
              <a:t>Hydration Enthalpy</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rtlCol="0">
            <a:normAutofit fontScale="77500" lnSpcReduction="20000"/>
          </a:bodyPr>
          <a:lstStyle/>
          <a:p>
            <a:pPr fontAlgn="auto">
              <a:spcAft>
                <a:spcPts val="0"/>
              </a:spcAft>
              <a:defRPr/>
            </a:pPr>
            <a:r>
              <a:rPr lang="en-US" dirty="0" smtClean="0"/>
              <a:t>Appearance: These metals are silvery white and lustrous and harder than group 1 elements.</a:t>
            </a:r>
          </a:p>
          <a:p>
            <a:pPr fontAlgn="auto">
              <a:spcAft>
                <a:spcPts val="0"/>
              </a:spcAft>
              <a:defRPr/>
            </a:pPr>
            <a:r>
              <a:rPr lang="en-US" dirty="0" smtClean="0"/>
              <a:t>Melting and boiling points: The alkaline earth metals have a smaller size than their corresponding alkali metals. Thus the electrons are more closely bonded to the </a:t>
            </a:r>
            <a:r>
              <a:rPr lang="en-US" dirty="0" err="1" smtClean="0"/>
              <a:t>nuclues</a:t>
            </a:r>
            <a:r>
              <a:rPr lang="en-US" dirty="0" smtClean="0"/>
              <a:t> and hence difficult to break the bonds and hence  the melting and boiling points are a bit higher.</a:t>
            </a:r>
          </a:p>
          <a:p>
            <a:pPr fontAlgn="auto">
              <a:spcAft>
                <a:spcPts val="0"/>
              </a:spcAft>
              <a:defRPr/>
            </a:pPr>
            <a:r>
              <a:rPr lang="en-US" dirty="0" smtClean="0"/>
              <a:t>In case of some elements of this </a:t>
            </a:r>
            <a:r>
              <a:rPr lang="en-US" dirty="0" err="1" smtClean="0"/>
              <a:t>group,they</a:t>
            </a:r>
            <a:r>
              <a:rPr lang="en-US" dirty="0" smtClean="0"/>
              <a:t> impart </a:t>
            </a:r>
            <a:r>
              <a:rPr lang="en-US" dirty="0" err="1" smtClean="0"/>
              <a:t>colours</a:t>
            </a:r>
            <a:r>
              <a:rPr lang="en-US" dirty="0" smtClean="0"/>
              <a:t> in the flame. The reason behind this is that the energy supplied by the flame excites the electrons to higher energy levels. And when they come down to ground state , the excess energy is emitted in the form of light. For example calcium, strontium and Barium impart brick </a:t>
            </a:r>
            <a:r>
              <a:rPr lang="en-US" dirty="0" err="1" smtClean="0"/>
              <a:t>red,crimson</a:t>
            </a:r>
            <a:r>
              <a:rPr lang="en-US" dirty="0" smtClean="0"/>
              <a:t> and apple green </a:t>
            </a:r>
            <a:r>
              <a:rPr lang="en-US" dirty="0" err="1" smtClean="0"/>
              <a:t>colours</a:t>
            </a:r>
            <a:r>
              <a:rPr lang="en-US" dirty="0" smtClean="0"/>
              <a:t> respectively in the flame.</a:t>
            </a:r>
            <a:endParaRPr lang="en-US" dirty="0"/>
          </a:p>
        </p:txBody>
      </p:sp>
      <p:sp>
        <p:nvSpPr>
          <p:cNvPr id="15362" name="Title 3"/>
          <p:cNvSpPr>
            <a:spLocks noGrp="1"/>
          </p:cNvSpPr>
          <p:nvPr>
            <p:ph type="title"/>
          </p:nvPr>
        </p:nvSpPr>
        <p:spPr/>
        <p:txBody>
          <a:bodyPr/>
          <a:lstStyle/>
          <a:p>
            <a:r>
              <a:rPr lang="en-US" sz="6000" smtClean="0"/>
              <a:t>Physical properties</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4"/>
          <p:cNvSpPr>
            <a:spLocks noGrp="1"/>
          </p:cNvSpPr>
          <p:nvPr>
            <p:ph idx="1"/>
          </p:nvPr>
        </p:nvSpPr>
        <p:spPr/>
        <p:txBody>
          <a:bodyPr/>
          <a:lstStyle/>
          <a:p>
            <a:r>
              <a:rPr lang="en-US" smtClean="0"/>
              <a:t>The electrons in berullium and magnesium are too strongly bound to get excited by the flame.</a:t>
            </a:r>
          </a:p>
        </p:txBody>
      </p:sp>
      <p:sp>
        <p:nvSpPr>
          <p:cNvPr id="16386" name="Title 3"/>
          <p:cNvSpPr>
            <a:spLocks noGrp="1"/>
          </p:cNvSpPr>
          <p:nvPr>
            <p:ph type="title"/>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2426" r="-1778"/>
            </a:stretch>
          </a:blipFill>
        </p:spPr>
        <p:txBody>
          <a:bodyPr/>
          <a:lstStyle/>
          <a:p>
            <a:r>
              <a:rPr lang="en-US">
                <a:noFill/>
              </a:rPr>
              <a:t> </a:t>
            </a:r>
          </a:p>
        </p:txBody>
      </p:sp>
      <p:sp>
        <p:nvSpPr>
          <p:cNvPr id="17410" name="Title 1"/>
          <p:cNvSpPr>
            <a:spLocks noGrp="1"/>
          </p:cNvSpPr>
          <p:nvPr>
            <p:ph type="title"/>
          </p:nvPr>
        </p:nvSpPr>
        <p:spPr/>
        <p:txBody>
          <a:bodyPr/>
          <a:lstStyle/>
          <a:p>
            <a:r>
              <a:rPr lang="en-US" sz="6600" smtClean="0"/>
              <a:t>Chemical Properties</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62500" lnSpcReduction="20000"/>
          </a:bodyPr>
          <a:lstStyle/>
          <a:p>
            <a:pPr fontAlgn="auto">
              <a:spcAft>
                <a:spcPts val="0"/>
              </a:spcAft>
              <a:defRPr/>
            </a:pPr>
            <a:r>
              <a:rPr lang="en-US" dirty="0" smtClean="0"/>
              <a:t>Reactions with water:</a:t>
            </a:r>
          </a:p>
          <a:p>
            <a:pPr fontAlgn="auto">
              <a:spcAft>
                <a:spcPts val="0"/>
              </a:spcAft>
              <a:defRPr/>
            </a:pPr>
            <a:r>
              <a:rPr lang="en-US" sz="2800" dirty="0">
                <a:solidFill>
                  <a:srgbClr val="000000"/>
                </a:solidFill>
                <a:latin typeface="Gill Sans"/>
              </a:rPr>
              <a:t>When added to water, the first alkaline earth metal (Beryllium) is totally </a:t>
            </a:r>
            <a:r>
              <a:rPr lang="en-US" sz="2800" b="1" dirty="0" smtClean="0">
                <a:solidFill>
                  <a:srgbClr val="000000"/>
                </a:solidFill>
                <a:latin typeface="Gill Sans"/>
              </a:rPr>
              <a:t>unreactive</a:t>
            </a:r>
            <a:r>
              <a:rPr lang="en-US" sz="2800" dirty="0">
                <a:solidFill>
                  <a:srgbClr val="000000"/>
                </a:solidFill>
                <a:latin typeface="Gill Sans"/>
              </a:rPr>
              <a:t>, and doesn't even react with steam. Then as you move down the group, the reactions become </a:t>
            </a:r>
            <a:r>
              <a:rPr lang="en-US" sz="2800" b="1" dirty="0">
                <a:solidFill>
                  <a:srgbClr val="000000"/>
                </a:solidFill>
                <a:latin typeface="Gill Sans"/>
              </a:rPr>
              <a:t>increasingly </a:t>
            </a:r>
            <a:r>
              <a:rPr lang="en-US" sz="2800" b="1" dirty="0" err="1">
                <a:solidFill>
                  <a:srgbClr val="000000"/>
                </a:solidFill>
                <a:latin typeface="Gill Sans"/>
              </a:rPr>
              <a:t>vigourous</a:t>
            </a:r>
            <a:r>
              <a:rPr lang="en-US" sz="2800" dirty="0">
                <a:solidFill>
                  <a:srgbClr val="000000"/>
                </a:solidFill>
                <a:latin typeface="Gill Sans"/>
              </a:rPr>
              <a:t>.</a:t>
            </a:r>
          </a:p>
          <a:p>
            <a:pPr fontAlgn="auto">
              <a:spcAft>
                <a:spcPts val="0"/>
              </a:spcAft>
              <a:defRPr/>
            </a:pPr>
            <a:r>
              <a:rPr lang="en-US" sz="2800" dirty="0">
                <a:solidFill>
                  <a:srgbClr val="000000"/>
                </a:solidFill>
                <a:latin typeface="Gill Sans"/>
              </a:rPr>
              <a:t>As an example, the following reaction takes place between magnesium and water, an alkali earth </a:t>
            </a:r>
            <a:r>
              <a:rPr lang="en-US" sz="2800" dirty="0" err="1">
                <a:solidFill>
                  <a:srgbClr val="000000"/>
                </a:solidFill>
                <a:latin typeface="Gill Sans"/>
              </a:rPr>
              <a:t>metal</a:t>
            </a:r>
            <a:r>
              <a:rPr lang="en-US" sz="2800" b="1" dirty="0" err="1">
                <a:solidFill>
                  <a:srgbClr val="000000"/>
                </a:solidFill>
                <a:latin typeface="Gill Sans"/>
              </a:rPr>
              <a:t>hydroxide</a:t>
            </a:r>
            <a:r>
              <a:rPr lang="en-US" sz="2800" dirty="0">
                <a:solidFill>
                  <a:srgbClr val="000000"/>
                </a:solidFill>
                <a:latin typeface="Gill Sans"/>
              </a:rPr>
              <a:t> and hydrogen gas is produced. Magnesium can be substituted for any group 2 metal however.</a:t>
            </a:r>
          </a:p>
          <a:p>
            <a:pPr algn="ctr" fontAlgn="auto">
              <a:spcAft>
                <a:spcPts val="0"/>
              </a:spcAft>
              <a:defRPr/>
            </a:pPr>
            <a:r>
              <a:rPr lang="en-US" sz="2800" b="1" dirty="0">
                <a:solidFill>
                  <a:srgbClr val="000000"/>
                </a:solidFill>
                <a:latin typeface="Gill Sans"/>
              </a:rPr>
              <a:t>Mg</a:t>
            </a:r>
            <a:r>
              <a:rPr lang="en-US" sz="2800" b="1" baseline="-25000" dirty="0">
                <a:solidFill>
                  <a:srgbClr val="000000"/>
                </a:solidFill>
                <a:latin typeface="Gill Sans"/>
              </a:rPr>
              <a:t>(s)</a:t>
            </a:r>
            <a:r>
              <a:rPr lang="en-US" sz="2800" b="1" dirty="0">
                <a:solidFill>
                  <a:srgbClr val="000000"/>
                </a:solidFill>
                <a:latin typeface="Gill Sans"/>
              </a:rPr>
              <a:t> + H</a:t>
            </a:r>
            <a:r>
              <a:rPr lang="en-US" sz="2800" b="1" baseline="-25000" dirty="0">
                <a:solidFill>
                  <a:srgbClr val="000000"/>
                </a:solidFill>
                <a:latin typeface="Gill Sans"/>
              </a:rPr>
              <a:t>2</a:t>
            </a:r>
            <a:r>
              <a:rPr lang="en-US" sz="2800" b="1" dirty="0">
                <a:solidFill>
                  <a:srgbClr val="000000"/>
                </a:solidFill>
                <a:latin typeface="Gill Sans"/>
              </a:rPr>
              <a:t>O</a:t>
            </a:r>
            <a:r>
              <a:rPr lang="en-US" sz="2800" b="1" baseline="-25000" dirty="0">
                <a:solidFill>
                  <a:srgbClr val="000000"/>
                </a:solidFill>
                <a:latin typeface="Gill Sans"/>
              </a:rPr>
              <a:t>(l)</a:t>
            </a:r>
            <a:r>
              <a:rPr lang="en-US" sz="2800" b="1" dirty="0">
                <a:solidFill>
                  <a:srgbClr val="000000"/>
                </a:solidFill>
                <a:latin typeface="Gill Sans"/>
              </a:rPr>
              <a:t> </a:t>
            </a:r>
            <a:r>
              <a:rPr lang="en-US" sz="2800" b="1" dirty="0">
                <a:solidFill>
                  <a:srgbClr val="000000"/>
                </a:solidFill>
                <a:latin typeface="Symbol"/>
              </a:rPr>
              <a:t>®</a:t>
            </a:r>
            <a:r>
              <a:rPr lang="en-US" sz="2800" b="1" dirty="0">
                <a:solidFill>
                  <a:srgbClr val="000000"/>
                </a:solidFill>
                <a:latin typeface="Gill Sans"/>
              </a:rPr>
              <a:t> Mg(OH)</a:t>
            </a:r>
            <a:r>
              <a:rPr lang="en-US" sz="2800" b="1" baseline="-25000" dirty="0">
                <a:solidFill>
                  <a:srgbClr val="000000"/>
                </a:solidFill>
                <a:latin typeface="Gill Sans"/>
              </a:rPr>
              <a:t>2 (</a:t>
            </a:r>
            <a:r>
              <a:rPr lang="en-US" sz="2800" b="1" baseline="-25000" dirty="0" err="1">
                <a:solidFill>
                  <a:srgbClr val="000000"/>
                </a:solidFill>
                <a:latin typeface="Gill Sans"/>
              </a:rPr>
              <a:t>aq</a:t>
            </a:r>
            <a:r>
              <a:rPr lang="en-US" sz="2800" b="1" baseline="-25000" dirty="0">
                <a:solidFill>
                  <a:srgbClr val="000000"/>
                </a:solidFill>
                <a:latin typeface="Gill Sans"/>
              </a:rPr>
              <a:t>)</a:t>
            </a:r>
            <a:r>
              <a:rPr lang="en-US" sz="2800" b="1" dirty="0">
                <a:solidFill>
                  <a:srgbClr val="000000"/>
                </a:solidFill>
                <a:latin typeface="Gill Sans"/>
              </a:rPr>
              <a:t> + H</a:t>
            </a:r>
            <a:r>
              <a:rPr lang="en-US" sz="2800" b="1" baseline="-25000" dirty="0">
                <a:solidFill>
                  <a:srgbClr val="000000"/>
                </a:solidFill>
                <a:latin typeface="Gill Sans"/>
              </a:rPr>
              <a:t>2</a:t>
            </a:r>
            <a:endParaRPr lang="en-US" sz="2800" dirty="0">
              <a:solidFill>
                <a:srgbClr val="000000"/>
              </a:solidFill>
              <a:latin typeface="Gill Sans"/>
            </a:endParaRPr>
          </a:p>
          <a:p>
            <a:pPr fontAlgn="auto">
              <a:spcAft>
                <a:spcPts val="0"/>
              </a:spcAft>
              <a:defRPr/>
            </a:pPr>
            <a:r>
              <a:rPr lang="en-US" sz="2800" dirty="0">
                <a:solidFill>
                  <a:srgbClr val="000000"/>
                </a:solidFill>
                <a:latin typeface="Gill Sans"/>
              </a:rPr>
              <a:t>When magnesium is reacted with steam, it is even more </a:t>
            </a:r>
            <a:r>
              <a:rPr lang="en-US" sz="2800" dirty="0" err="1">
                <a:solidFill>
                  <a:srgbClr val="000000"/>
                </a:solidFill>
                <a:latin typeface="Gill Sans"/>
              </a:rPr>
              <a:t>vigourous</a:t>
            </a:r>
            <a:r>
              <a:rPr lang="en-US" sz="2800" dirty="0">
                <a:solidFill>
                  <a:srgbClr val="000000"/>
                </a:solidFill>
                <a:latin typeface="Gill Sans"/>
              </a:rPr>
              <a:t>, and instead of a hydroxide, an </a:t>
            </a:r>
            <a:r>
              <a:rPr lang="en-US" sz="2800" b="1" dirty="0">
                <a:solidFill>
                  <a:srgbClr val="000000"/>
                </a:solidFill>
                <a:latin typeface="Gill Sans"/>
              </a:rPr>
              <a:t>oxide</a:t>
            </a:r>
            <a:r>
              <a:rPr lang="en-US" sz="2800" dirty="0">
                <a:solidFill>
                  <a:srgbClr val="000000"/>
                </a:solidFill>
                <a:latin typeface="Gill Sans"/>
              </a:rPr>
              <a:t> is produced as well as hydrogen gas.</a:t>
            </a:r>
          </a:p>
          <a:p>
            <a:pPr algn="ctr" fontAlgn="auto">
              <a:spcAft>
                <a:spcPts val="0"/>
              </a:spcAft>
              <a:defRPr/>
            </a:pPr>
            <a:r>
              <a:rPr lang="en-US" sz="2800" b="1" dirty="0">
                <a:solidFill>
                  <a:srgbClr val="000000"/>
                </a:solidFill>
                <a:latin typeface="Gill Sans"/>
              </a:rPr>
              <a:t>Mg</a:t>
            </a:r>
            <a:r>
              <a:rPr lang="en-US" sz="2800" b="1" baseline="-25000" dirty="0">
                <a:solidFill>
                  <a:srgbClr val="000000"/>
                </a:solidFill>
                <a:latin typeface="Gill Sans"/>
              </a:rPr>
              <a:t>(s)</a:t>
            </a:r>
            <a:r>
              <a:rPr lang="en-US" sz="2800" b="1" dirty="0">
                <a:solidFill>
                  <a:srgbClr val="000000"/>
                </a:solidFill>
                <a:latin typeface="Gill Sans"/>
              </a:rPr>
              <a:t> + H</a:t>
            </a:r>
            <a:r>
              <a:rPr lang="en-US" sz="2800" b="1" baseline="-25000" dirty="0">
                <a:solidFill>
                  <a:srgbClr val="000000"/>
                </a:solidFill>
                <a:latin typeface="Gill Sans"/>
              </a:rPr>
              <a:t>2</a:t>
            </a:r>
            <a:r>
              <a:rPr lang="en-US" sz="2800" b="1" dirty="0">
                <a:solidFill>
                  <a:srgbClr val="000000"/>
                </a:solidFill>
                <a:latin typeface="Gill Sans"/>
              </a:rPr>
              <a:t>O</a:t>
            </a:r>
            <a:r>
              <a:rPr lang="en-US" sz="2800" b="1" baseline="-25000" dirty="0">
                <a:solidFill>
                  <a:srgbClr val="000000"/>
                </a:solidFill>
                <a:latin typeface="Gill Sans"/>
              </a:rPr>
              <a:t>(g)</a:t>
            </a:r>
            <a:r>
              <a:rPr lang="en-US" sz="2800" b="1" dirty="0">
                <a:solidFill>
                  <a:srgbClr val="000000"/>
                </a:solidFill>
                <a:latin typeface="Gill Sans"/>
              </a:rPr>
              <a:t> </a:t>
            </a:r>
            <a:r>
              <a:rPr lang="en-US" sz="2800" b="1" dirty="0">
                <a:solidFill>
                  <a:srgbClr val="000000"/>
                </a:solidFill>
                <a:latin typeface="Symbol"/>
              </a:rPr>
              <a:t>®</a:t>
            </a:r>
            <a:r>
              <a:rPr lang="en-US" sz="2800" b="1" dirty="0">
                <a:solidFill>
                  <a:srgbClr val="000000"/>
                </a:solidFill>
                <a:latin typeface="Gill Sans"/>
              </a:rPr>
              <a:t> </a:t>
            </a:r>
            <a:r>
              <a:rPr lang="en-US" sz="2800" b="1" dirty="0" err="1">
                <a:solidFill>
                  <a:srgbClr val="000000"/>
                </a:solidFill>
                <a:latin typeface="Gill Sans"/>
              </a:rPr>
              <a:t>MgO</a:t>
            </a:r>
            <a:r>
              <a:rPr lang="en-US" sz="2800" b="1" baseline="-25000" dirty="0">
                <a:solidFill>
                  <a:srgbClr val="000000"/>
                </a:solidFill>
                <a:latin typeface="Gill Sans"/>
              </a:rPr>
              <a:t>(s)</a:t>
            </a:r>
            <a:r>
              <a:rPr lang="en-US" sz="2800" b="1" dirty="0">
                <a:solidFill>
                  <a:srgbClr val="000000"/>
                </a:solidFill>
                <a:latin typeface="Gill Sans"/>
              </a:rPr>
              <a:t> + H</a:t>
            </a:r>
            <a:r>
              <a:rPr lang="en-US" sz="2800" b="1" baseline="-25000" dirty="0">
                <a:solidFill>
                  <a:srgbClr val="000000"/>
                </a:solidFill>
                <a:latin typeface="Gill Sans"/>
              </a:rPr>
              <a:t>2 (g)</a:t>
            </a:r>
            <a:endParaRPr lang="en-US" sz="2800" dirty="0">
              <a:solidFill>
                <a:srgbClr val="000000"/>
              </a:solidFill>
              <a:latin typeface="Gill Sans"/>
            </a:endParaRPr>
          </a:p>
          <a:p>
            <a:pPr marL="0" indent="0" fontAlgn="auto">
              <a:spcAft>
                <a:spcPts val="0"/>
              </a:spcAft>
              <a:buFont typeface="Arial" pitchFamily="34" charset="0"/>
              <a:buNone/>
              <a:defRPr/>
            </a:pPr>
            <a:endParaRPr lang="en-US" dirty="0"/>
          </a:p>
        </p:txBody>
      </p:sp>
      <p:sp>
        <p:nvSpPr>
          <p:cNvPr id="18434" name="Title 1"/>
          <p:cNvSpPr>
            <a:spLocks noGrp="1"/>
          </p:cNvSpPr>
          <p:nvPr>
            <p:ph type="title"/>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a:bodyPr>
          <a:lstStyle/>
          <a:p>
            <a:pPr fontAlgn="auto">
              <a:spcAft>
                <a:spcPts val="0"/>
              </a:spcAft>
              <a:defRPr/>
            </a:pPr>
            <a:r>
              <a:rPr lang="en-US" dirty="0" smtClean="0"/>
              <a:t>Reactivity towards acids:</a:t>
            </a:r>
          </a:p>
          <a:p>
            <a:pPr marL="0" indent="0" fontAlgn="auto">
              <a:spcAft>
                <a:spcPts val="0"/>
              </a:spcAft>
              <a:buFont typeface="Arial" pitchFamily="34" charset="0"/>
              <a:buNone/>
              <a:defRPr/>
            </a:pPr>
            <a:r>
              <a:rPr lang="en-US" dirty="0" smtClean="0"/>
              <a:t>The alkaline earth metals react with acids to liberate </a:t>
            </a:r>
            <a:r>
              <a:rPr lang="en-US" dirty="0" err="1" smtClean="0"/>
              <a:t>dihydrogen</a:t>
            </a:r>
            <a:r>
              <a:rPr lang="en-US" dirty="0" smtClean="0"/>
              <a:t> gas.</a:t>
            </a:r>
          </a:p>
          <a:p>
            <a:pPr marL="0" indent="0" fontAlgn="auto">
              <a:spcAft>
                <a:spcPts val="0"/>
              </a:spcAft>
              <a:buFont typeface="Arial" pitchFamily="34" charset="0"/>
              <a:buNone/>
              <a:defRPr/>
            </a:pPr>
            <a:endParaRPr lang="en-US" dirty="0"/>
          </a:p>
          <a:p>
            <a:pPr fontAlgn="auto">
              <a:spcAft>
                <a:spcPts val="0"/>
              </a:spcAft>
              <a:defRPr/>
            </a:pPr>
            <a:r>
              <a:rPr lang="en-US" dirty="0" smtClean="0"/>
              <a:t>Reducing nature:</a:t>
            </a:r>
          </a:p>
          <a:p>
            <a:pPr marL="0" indent="0" fontAlgn="auto">
              <a:spcAft>
                <a:spcPts val="0"/>
              </a:spcAft>
              <a:buFont typeface="Arial" pitchFamily="34" charset="0"/>
              <a:buNone/>
              <a:defRPr/>
            </a:pPr>
            <a:r>
              <a:rPr lang="en-US" dirty="0" smtClean="0"/>
              <a:t>These are strong reducing agents but weaker than the first group elements. They have a large negative value of reduction potentials.</a:t>
            </a:r>
            <a:endParaRPr lang="en-US"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fontAlgn="auto">
              <a:spcAft>
                <a:spcPts val="0"/>
              </a:spcAft>
              <a:defRPr/>
            </a:pPr>
            <a:r>
              <a:rPr lang="en-US" dirty="0" smtClean="0"/>
              <a:t>Solutions in liquid ammonia:</a:t>
            </a:r>
          </a:p>
          <a:p>
            <a:pPr marL="0" indent="0" fontAlgn="auto">
              <a:spcAft>
                <a:spcPts val="0"/>
              </a:spcAft>
              <a:buFont typeface="Arial" pitchFamily="34" charset="0"/>
              <a:buNone/>
              <a:defRPr/>
            </a:pPr>
            <a:r>
              <a:rPr lang="en-US" dirty="0" smtClean="0"/>
              <a:t>These elements dissolve in liquid ammonia to give deep blue black solutions forming ammoniated ions.</a:t>
            </a:r>
            <a:endParaRPr lang="en-US" dirty="0"/>
          </a:p>
        </p:txBody>
      </p:sp>
      <p:sp>
        <p:nvSpPr>
          <p:cNvPr id="20482" name="Title 1"/>
          <p:cNvSpPr>
            <a:spLocks noGrp="1"/>
          </p:cNvSpPr>
          <p:nvPr>
            <p:ph type="title"/>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62500" lnSpcReduction="20000"/>
          </a:bodyPr>
          <a:lstStyle/>
          <a:p>
            <a:pPr fontAlgn="auto">
              <a:spcAft>
                <a:spcPts val="0"/>
              </a:spcAft>
              <a:defRPr/>
            </a:pPr>
            <a:r>
              <a:rPr lang="en-US" b="1" dirty="0"/>
              <a:t>Oxides</a:t>
            </a:r>
            <a:endParaRPr lang="en-US" dirty="0"/>
          </a:p>
          <a:p>
            <a:pPr fontAlgn="auto">
              <a:spcAft>
                <a:spcPts val="0"/>
              </a:spcAft>
              <a:defRPr/>
            </a:pPr>
            <a:r>
              <a:rPr lang="en-US" dirty="0"/>
              <a:t>The oxides of alkaline earth metals have the general formula MO and are basic. They are normally prepared by heating the hydroxide or carbonate to release carbon dioxide gas. They have high lattice enthalpies and melting points. Peroxides, MO</a:t>
            </a:r>
            <a:r>
              <a:rPr lang="en-US" baseline="-25000" dirty="0"/>
              <a:t>2</a:t>
            </a:r>
            <a:r>
              <a:rPr lang="en-US" dirty="0"/>
              <a:t>, are known for all these elements except beryllium, as the Be</a:t>
            </a:r>
            <a:r>
              <a:rPr lang="en-US" baseline="30000" dirty="0"/>
              <a:t>2+</a:t>
            </a:r>
            <a:r>
              <a:rPr lang="en-US" dirty="0"/>
              <a:t> </a:t>
            </a:r>
            <a:r>
              <a:rPr lang="en-US" dirty="0" err="1"/>
              <a:t>cation</a:t>
            </a:r>
            <a:r>
              <a:rPr lang="en-US" dirty="0"/>
              <a:t> is too small to accommodate the peroxide anion.</a:t>
            </a:r>
          </a:p>
          <a:p>
            <a:pPr fontAlgn="auto">
              <a:spcAft>
                <a:spcPts val="0"/>
              </a:spcAft>
              <a:defRPr/>
            </a:pPr>
            <a:r>
              <a:rPr lang="en-US" b="1" dirty="0"/>
              <a:t>Hydroxides</a:t>
            </a:r>
            <a:endParaRPr lang="en-US" dirty="0"/>
          </a:p>
          <a:p>
            <a:pPr fontAlgn="auto">
              <a:spcAft>
                <a:spcPts val="0"/>
              </a:spcAft>
              <a:defRPr/>
            </a:pPr>
            <a:r>
              <a:rPr lang="en-US" dirty="0"/>
              <a:t>Calcium, strontium and barium oxides react with water to form hydroxides:</a:t>
            </a:r>
          </a:p>
          <a:p>
            <a:pPr fontAlgn="auto">
              <a:spcAft>
                <a:spcPts val="0"/>
              </a:spcAft>
              <a:defRPr/>
            </a:pPr>
            <a:r>
              <a:rPr lang="en-US" dirty="0" err="1"/>
              <a:t>CaO</a:t>
            </a:r>
            <a:r>
              <a:rPr lang="en-US" dirty="0"/>
              <a:t>(s) + H</a:t>
            </a:r>
            <a:r>
              <a:rPr lang="en-US" baseline="-25000" dirty="0"/>
              <a:t>2</a:t>
            </a:r>
            <a:r>
              <a:rPr lang="en-US" dirty="0"/>
              <a:t>O(l) ® </a:t>
            </a:r>
            <a:r>
              <a:rPr lang="en-US" dirty="0" err="1"/>
              <a:t>Ca</a:t>
            </a:r>
            <a:r>
              <a:rPr lang="en-US" dirty="0"/>
              <a:t>(OH)</a:t>
            </a:r>
            <a:r>
              <a:rPr lang="en-US" baseline="-25000" dirty="0"/>
              <a:t>2</a:t>
            </a:r>
            <a:r>
              <a:rPr lang="en-US" dirty="0"/>
              <a:t>(s)</a:t>
            </a:r>
          </a:p>
          <a:p>
            <a:pPr fontAlgn="auto">
              <a:spcAft>
                <a:spcPts val="0"/>
              </a:spcAft>
              <a:defRPr/>
            </a:pPr>
            <a:r>
              <a:rPr lang="en-US" dirty="0"/>
              <a:t>Calcium hydroxide is known as slaked lime. It is sparingly soluble in water and the resulting mildly alkaline solution is known as lime water which is used to test for the acidic gas carbon dioxide.</a:t>
            </a:r>
          </a:p>
          <a:p>
            <a:pPr fontAlgn="auto">
              <a:spcAft>
                <a:spcPts val="0"/>
              </a:spcAft>
              <a:defRPr/>
            </a:pPr>
            <a:r>
              <a:rPr lang="en-US" b="1" dirty="0"/>
              <a:t>Halides</a:t>
            </a:r>
            <a:endParaRPr lang="en-US" dirty="0"/>
          </a:p>
          <a:p>
            <a:pPr fontAlgn="auto">
              <a:spcAft>
                <a:spcPts val="0"/>
              </a:spcAft>
              <a:defRPr/>
            </a:pPr>
            <a:r>
              <a:rPr lang="en-US" dirty="0"/>
              <a:t>The Group 2 halides are normally found in the hydrated form. They are all ionic except beryllium chloride. Anhydrous calcium chloride has such a strong affinity for water it is used as a drying agent.</a:t>
            </a:r>
          </a:p>
          <a:p>
            <a:pPr fontAlgn="auto">
              <a:spcAft>
                <a:spcPts val="0"/>
              </a:spcAft>
              <a:defRPr/>
            </a:pPr>
            <a:endParaRPr lang="en-US" dirty="0"/>
          </a:p>
        </p:txBody>
      </p:sp>
      <p:sp>
        <p:nvSpPr>
          <p:cNvPr id="21506" name="Title 1"/>
          <p:cNvSpPr>
            <a:spLocks noGrp="1"/>
          </p:cNvSpPr>
          <p:nvPr>
            <p:ph type="title"/>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endParaRPr lang="en-US" smtClean="0"/>
          </a:p>
        </p:txBody>
      </p:sp>
      <p:sp>
        <p:nvSpPr>
          <p:cNvPr id="4098" name="Title 1"/>
          <p:cNvSpPr>
            <a:spLocks noGrp="1"/>
          </p:cNvSpPr>
          <p:nvPr>
            <p:ph type="title"/>
          </p:nvPr>
        </p:nvSpPr>
        <p:spPr/>
        <p:txBody>
          <a:bodyPr/>
          <a:lstStyle/>
          <a:p>
            <a:endParaRPr lang="en-US" smtClean="0"/>
          </a:p>
        </p:txBody>
      </p:sp>
      <p:pic>
        <p:nvPicPr>
          <p:cNvPr id="41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75" y="457200"/>
            <a:ext cx="8010525"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US" dirty="0" smtClean="0"/>
              <a:t>Beryllium: It is used in the manufacture of alloys; which is used in preparation of high </a:t>
            </a:r>
            <a:r>
              <a:rPr lang="en-US" dirty="0" err="1" smtClean="0"/>
              <a:t>springs.Metallic</a:t>
            </a:r>
            <a:r>
              <a:rPr lang="en-US" dirty="0" smtClean="0"/>
              <a:t> beryllium is used for making windows X-ray tubes.</a:t>
            </a:r>
          </a:p>
          <a:p>
            <a:pPr fontAlgn="auto">
              <a:spcAft>
                <a:spcPts val="0"/>
              </a:spcAft>
              <a:defRPr/>
            </a:pPr>
            <a:r>
              <a:rPr lang="en-US" dirty="0" smtClean="0"/>
              <a:t>Magnesium: it is used in flash powders and bulbs, incendiary bombs and signals. Magnesium hydroxide in water is used as an antacid in medicine. Magnesium carbonate is an ingredient in toothpaste.</a:t>
            </a:r>
          </a:p>
          <a:p>
            <a:pPr fontAlgn="auto">
              <a:spcAft>
                <a:spcPts val="0"/>
              </a:spcAft>
              <a:defRPr/>
            </a:pPr>
            <a:r>
              <a:rPr lang="en-US" dirty="0" smtClean="0"/>
              <a:t>Calcium: It is used in the extraction of metals from oxides which are difficult to reduce with carbon. Calcium and barium are used to remove air from </a:t>
            </a:r>
            <a:r>
              <a:rPr lang="en-US" dirty="0" err="1" smtClean="0"/>
              <a:t>vaccum</a:t>
            </a:r>
            <a:r>
              <a:rPr lang="en-US" dirty="0" smtClean="0"/>
              <a:t> tubes. </a:t>
            </a:r>
          </a:p>
          <a:p>
            <a:pPr fontAlgn="auto">
              <a:spcAft>
                <a:spcPts val="0"/>
              </a:spcAft>
              <a:defRPr/>
            </a:pPr>
            <a:r>
              <a:rPr lang="en-US" dirty="0" smtClean="0"/>
              <a:t>Radium: Radium salts are used in </a:t>
            </a:r>
            <a:r>
              <a:rPr lang="en-US" dirty="0" err="1" smtClean="0"/>
              <a:t>radiotherapy,for</a:t>
            </a:r>
            <a:r>
              <a:rPr lang="en-US" dirty="0" smtClean="0"/>
              <a:t> treatment of cancer.</a:t>
            </a:r>
          </a:p>
          <a:p>
            <a:pPr fontAlgn="auto">
              <a:spcAft>
                <a:spcPts val="0"/>
              </a:spcAft>
              <a:defRPr/>
            </a:pPr>
            <a:endParaRPr lang="en-US" dirty="0"/>
          </a:p>
        </p:txBody>
      </p:sp>
      <p:sp>
        <p:nvSpPr>
          <p:cNvPr id="22530" name="Title 1"/>
          <p:cNvSpPr>
            <a:spLocks noGrp="1"/>
          </p:cNvSpPr>
          <p:nvPr>
            <p:ph type="title"/>
          </p:nvPr>
        </p:nvSpPr>
        <p:spPr/>
        <p:txBody>
          <a:bodyPr/>
          <a:lstStyle/>
          <a:p>
            <a:r>
              <a:rPr lang="en-US" sz="4800" smtClean="0"/>
              <a:t>Uses of alkaline earth metals.</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0000" lnSpcReduction="20000"/>
          </a:bodyPr>
          <a:lstStyle/>
          <a:p>
            <a:pPr>
              <a:spcAft>
                <a:spcPts val="0"/>
              </a:spcAft>
              <a:defRPr/>
            </a:pPr>
            <a:r>
              <a:rPr lang="en-US" dirty="0">
                <a:solidFill>
                  <a:srgbClr val="000000"/>
                </a:solidFill>
                <a:latin typeface="Georgia"/>
              </a:rPr>
              <a:t>Cancer</a:t>
            </a:r>
          </a:p>
          <a:p>
            <a:pPr>
              <a:spcAft>
                <a:spcPts val="0"/>
              </a:spcAft>
              <a:buFont typeface="Arial"/>
              <a:buChar char="•"/>
              <a:defRPr/>
            </a:pPr>
            <a:r>
              <a:rPr lang="en-US" dirty="0">
                <a:solidFill>
                  <a:srgbClr val="000000"/>
                </a:solidFill>
                <a:latin typeface="Arial"/>
              </a:rPr>
              <a:t>Cancer is the uncontrolled growth of abnormal mutant cells within the body. These abnormal cells divide at such a rate that their growth far exceeds that of normal cells. Thus, over time, the cancerous cells will eventually dominate the natural tissues of the organism, rendering biological processes unable to be completed. Symptoms include fatigue, chills, fever, feelings of malaise, and unexplainable weight loss.</a:t>
            </a:r>
          </a:p>
          <a:p>
            <a:pPr>
              <a:spcAft>
                <a:spcPts val="0"/>
              </a:spcAft>
              <a:defRPr/>
            </a:pPr>
            <a:r>
              <a:rPr lang="en-US" dirty="0">
                <a:solidFill>
                  <a:srgbClr val="000000"/>
                </a:solidFill>
                <a:latin typeface="Georgia"/>
              </a:rPr>
              <a:t>Radiation Therapy</a:t>
            </a:r>
          </a:p>
          <a:p>
            <a:pPr>
              <a:spcAft>
                <a:spcPts val="0"/>
              </a:spcAft>
              <a:buFont typeface="Arial"/>
              <a:buChar char="•"/>
              <a:defRPr/>
            </a:pPr>
            <a:r>
              <a:rPr lang="en-US" dirty="0">
                <a:solidFill>
                  <a:srgbClr val="000000"/>
                </a:solidFill>
                <a:latin typeface="Arial"/>
              </a:rPr>
              <a:t>Radiation therapy is still a popular alternative for treating cases of cancer. Radiation therapy uses high-energy radioactive waves to locally target the cancerous tissue. According to the National Cancer Institute, the applied radiation damages the genetic material of the cancerous cells, making it impossible for them to continue </a:t>
            </a:r>
            <a:r>
              <a:rPr lang="en-US" dirty="0" err="1" smtClean="0">
                <a:solidFill>
                  <a:srgbClr val="000000"/>
                </a:solidFill>
                <a:latin typeface="Arial"/>
              </a:rPr>
              <a:t>dividiing</a:t>
            </a:r>
            <a:r>
              <a:rPr lang="en-US" dirty="0" smtClean="0">
                <a:solidFill>
                  <a:srgbClr val="000000"/>
                </a:solidFill>
                <a:latin typeface="Arial"/>
              </a:rPr>
              <a:t>.</a:t>
            </a:r>
            <a:endParaRPr lang="en-US" dirty="0">
              <a:solidFill>
                <a:srgbClr val="000000"/>
              </a:solidFill>
              <a:latin typeface="Arial"/>
            </a:endParaRPr>
          </a:p>
        </p:txBody>
      </p:sp>
      <p:sp>
        <p:nvSpPr>
          <p:cNvPr id="23554" name="Title 1"/>
          <p:cNvSpPr>
            <a:spLocks noGrp="1"/>
          </p:cNvSpPr>
          <p:nvPr>
            <p:ph type="title"/>
          </p:nvPr>
        </p:nvSpPr>
        <p:spPr/>
        <p:txBody>
          <a:bodyPr/>
          <a:lstStyle/>
          <a:p>
            <a:endParaRPr lang="en-US" smtClean="0"/>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750" y="1916113"/>
            <a:ext cx="7851775" cy="1828800"/>
          </a:xfrm>
        </p:spPr>
        <p:txBody>
          <a:bodyPr rtlCol="0">
            <a:normAutofit fontScale="90000"/>
          </a:bodyPr>
          <a:lstStyle/>
          <a:p>
            <a:pPr fontAlgn="auto">
              <a:spcAft>
                <a:spcPts val="0"/>
              </a:spcAft>
              <a:defRPr/>
            </a:pPr>
            <a:r>
              <a:rPr lang="en-US" dirty="0" smtClean="0"/>
              <a:t>General Characteristics of Compounds of the Alkaline Earth Metals</a:t>
            </a:r>
            <a:endParaRPr lang="en-US" dirty="0"/>
          </a:p>
        </p:txBody>
      </p:sp>
      <p:sp>
        <p:nvSpPr>
          <p:cNvPr id="4" name="Subtitle 3"/>
          <p:cNvSpPr>
            <a:spLocks noGrp="1"/>
          </p:cNvSpPr>
          <p:nvPr>
            <p:ph type="subTitle" idx="1"/>
          </p:nvPr>
        </p:nvSpPr>
        <p:spPr/>
        <p:txBody>
          <a:bodyPr rtlCol="0">
            <a:normAutofit/>
          </a:bodyPr>
          <a:lstStyle/>
          <a:p>
            <a:pPr fontAlgn="auto">
              <a:spcAft>
                <a:spcPts val="0"/>
              </a:spcAft>
              <a:defRPr/>
            </a:pPr>
            <a:endParaRPr lang="en-US"/>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557338"/>
            <a:ext cx="8229600" cy="4387850"/>
          </a:xfrm>
        </p:spPr>
        <p:txBody>
          <a:bodyPr rtlCol="0">
            <a:normAutofit fontScale="77500" lnSpcReduction="20000"/>
          </a:bodyPr>
          <a:lstStyle/>
          <a:p>
            <a:pPr algn="just" fontAlgn="auto">
              <a:spcAft>
                <a:spcPts val="0"/>
              </a:spcAft>
              <a:defRPr/>
            </a:pPr>
            <a:r>
              <a:rPr lang="en-US" sz="4200" dirty="0" smtClean="0"/>
              <a:t>Dipositive oxidation state (M</a:t>
            </a:r>
            <a:r>
              <a:rPr lang="en-US" sz="4200" baseline="30000" dirty="0" smtClean="0"/>
              <a:t>2+</a:t>
            </a:r>
            <a:r>
              <a:rPr lang="en-US" sz="4200" dirty="0" smtClean="0"/>
              <a:t>) is the predominant valence of Group 2 elements.</a:t>
            </a:r>
          </a:p>
          <a:p>
            <a:pPr algn="just" fontAlgn="auto">
              <a:spcAft>
                <a:spcPts val="0"/>
              </a:spcAft>
              <a:defRPr/>
            </a:pPr>
            <a:r>
              <a:rPr lang="en-US" sz="4200" dirty="0" smtClean="0"/>
              <a:t>Compounds formed are ionic but less ionic than corresponding compounds of alkali earth metals (due to increased nuclear charge and smaller size).</a:t>
            </a:r>
          </a:p>
          <a:p>
            <a:pPr algn="just" fontAlgn="auto">
              <a:spcAft>
                <a:spcPts val="0"/>
              </a:spcAft>
              <a:defRPr/>
            </a:pPr>
            <a:r>
              <a:rPr lang="en-US" sz="4200" dirty="0" smtClean="0"/>
              <a:t>Oxides and other compounds of beryllium and magnesium are more covalent than those formed by other members.</a:t>
            </a:r>
          </a:p>
          <a:p>
            <a:pPr algn="just" fontAlgn="auto">
              <a:spcAft>
                <a:spcPts val="0"/>
              </a:spcAft>
              <a:defRPr/>
            </a:pPr>
            <a:endParaRPr lang="en-US" dirty="0"/>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algn="just" fontAlgn="auto">
              <a:spcAft>
                <a:spcPts val="0"/>
              </a:spcAft>
              <a:defRPr/>
            </a:pPr>
            <a:r>
              <a:rPr lang="en-US" dirty="0" smtClean="0"/>
              <a:t>Alkaline earth metals burn in oxygen to form the monoxide , MO which, except for BeO, have rock-salt structure (structure of NaCl).</a:t>
            </a:r>
          </a:p>
          <a:p>
            <a:pPr marL="0" indent="0" algn="just" fontAlgn="auto">
              <a:spcAft>
                <a:spcPts val="0"/>
              </a:spcAft>
              <a:buFont typeface="Arial" pitchFamily="34" charset="0"/>
              <a:buNone/>
              <a:defRPr/>
            </a:pPr>
            <a:endParaRPr lang="en-US" dirty="0" smtClean="0"/>
          </a:p>
          <a:p>
            <a:pPr marL="0" indent="0" algn="just" fontAlgn="auto">
              <a:spcAft>
                <a:spcPts val="0"/>
              </a:spcAft>
              <a:buFont typeface="Arial" pitchFamily="34" charset="0"/>
              <a:buNone/>
              <a:defRPr/>
            </a:pPr>
            <a:endParaRPr lang="en-US" baseline="-25000" dirty="0"/>
          </a:p>
          <a:p>
            <a:pPr marL="0" indent="0" algn="just" fontAlgn="auto">
              <a:spcAft>
                <a:spcPts val="0"/>
              </a:spcAft>
              <a:buFont typeface="Arial" pitchFamily="34" charset="0"/>
              <a:buNone/>
              <a:defRPr/>
            </a:pPr>
            <a:endParaRPr lang="en-US" dirty="0" smtClean="0"/>
          </a:p>
          <a:p>
            <a:pPr marL="0" indent="0" algn="just" fontAlgn="auto">
              <a:spcAft>
                <a:spcPts val="0"/>
              </a:spcAft>
              <a:buFont typeface="Arial" pitchFamily="34" charset="0"/>
              <a:buNone/>
              <a:defRPr/>
            </a:pPr>
            <a:endParaRPr lang="en-US" dirty="0"/>
          </a:p>
          <a:p>
            <a:pPr algn="just" fontAlgn="auto">
              <a:spcAft>
                <a:spcPts val="0"/>
              </a:spcAft>
              <a:defRPr/>
            </a:pPr>
            <a:r>
              <a:rPr lang="en-US" dirty="0" smtClean="0"/>
              <a:t>Enthalpies of formation of theses oxides are high and they hence have high thermal stability.</a:t>
            </a:r>
            <a:endParaRPr lang="en-US" dirty="0"/>
          </a:p>
        </p:txBody>
      </p:sp>
      <p:sp>
        <p:nvSpPr>
          <p:cNvPr id="26626" name="Title 1"/>
          <p:cNvSpPr>
            <a:spLocks noGrp="1"/>
          </p:cNvSpPr>
          <p:nvPr>
            <p:ph type="title"/>
          </p:nvPr>
        </p:nvSpPr>
        <p:spPr/>
        <p:txBody>
          <a:bodyPr/>
          <a:lstStyle/>
          <a:p>
            <a:r>
              <a:rPr lang="en-US" smtClean="0"/>
              <a:t>Oxides and Hydroxides</a:t>
            </a:r>
          </a:p>
        </p:txBody>
      </p:sp>
      <p:pic>
        <p:nvPicPr>
          <p:cNvPr id="2662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581400"/>
            <a:ext cx="1873250"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341438"/>
            <a:ext cx="8229600" cy="4387850"/>
          </a:xfrm>
        </p:spPr>
        <p:txBody>
          <a:bodyPr rtlCol="0">
            <a:normAutofit/>
          </a:bodyPr>
          <a:lstStyle/>
          <a:p>
            <a:pPr algn="just" fontAlgn="auto">
              <a:spcAft>
                <a:spcPts val="0"/>
              </a:spcAft>
              <a:defRPr/>
            </a:pPr>
            <a:r>
              <a:rPr lang="en-US" dirty="0"/>
              <a:t>All oxides apart from BeO are ionic and basic in nature. They react with water to give hydroxides that are sparingly soluble</a:t>
            </a:r>
            <a:r>
              <a:rPr lang="en-US" dirty="0" smtClean="0"/>
              <a:t>.</a:t>
            </a:r>
          </a:p>
          <a:p>
            <a:pPr marL="0" indent="0" algn="just" fontAlgn="auto">
              <a:spcAft>
                <a:spcPts val="0"/>
              </a:spcAft>
              <a:buFont typeface="Arial" pitchFamily="34" charset="0"/>
              <a:buNone/>
              <a:defRPr/>
            </a:pPr>
            <a:endParaRPr lang="en-US" dirty="0"/>
          </a:p>
          <a:p>
            <a:pPr marL="0" indent="0" algn="ctr" fontAlgn="auto">
              <a:spcAft>
                <a:spcPts val="0"/>
              </a:spcAft>
              <a:buFont typeface="Arial" pitchFamily="34" charset="0"/>
              <a:buNone/>
              <a:defRPr/>
            </a:pPr>
            <a:r>
              <a:rPr lang="en-US" sz="3600" dirty="0"/>
              <a:t>MO + H</a:t>
            </a:r>
            <a:r>
              <a:rPr lang="en-US" sz="3600" baseline="-25000" dirty="0"/>
              <a:t>2</a:t>
            </a:r>
            <a:r>
              <a:rPr lang="en-US" sz="3600" dirty="0"/>
              <a:t>O         </a:t>
            </a:r>
            <a:r>
              <a:rPr lang="en-US" sz="3600" dirty="0" smtClean="0"/>
              <a:t>M(OH)</a:t>
            </a:r>
            <a:r>
              <a:rPr lang="en-US" sz="3600" baseline="-25000" dirty="0" smtClean="0"/>
              <a:t>2</a:t>
            </a:r>
          </a:p>
          <a:p>
            <a:pPr marL="0" indent="0" algn="ctr" fontAlgn="auto">
              <a:spcAft>
                <a:spcPts val="0"/>
              </a:spcAft>
              <a:buFont typeface="Arial" pitchFamily="34" charset="0"/>
              <a:buNone/>
              <a:defRPr/>
            </a:pPr>
            <a:endParaRPr lang="en-US" baseline="-25000" dirty="0"/>
          </a:p>
          <a:p>
            <a:pPr algn="just" fontAlgn="auto">
              <a:spcAft>
                <a:spcPts val="0"/>
              </a:spcAft>
              <a:defRPr/>
            </a:pPr>
            <a:r>
              <a:rPr lang="en-US" dirty="0"/>
              <a:t>Solubility, thermal stability and basic character of hydroxides increases with increasing atomic number from Mg(OH)</a:t>
            </a:r>
            <a:r>
              <a:rPr lang="en-US" baseline="-25000" dirty="0"/>
              <a:t>2 </a:t>
            </a:r>
            <a:r>
              <a:rPr lang="en-US" dirty="0"/>
              <a:t>to Ba(OH)</a:t>
            </a:r>
            <a:r>
              <a:rPr lang="en-US" baseline="-25000" dirty="0"/>
              <a:t>2</a:t>
            </a:r>
            <a:r>
              <a:rPr lang="en-US" dirty="0"/>
              <a:t>.</a:t>
            </a:r>
            <a:endParaRPr lang="en-US" baseline="-25000" dirty="0"/>
          </a:p>
          <a:p>
            <a:pPr fontAlgn="auto">
              <a:spcAft>
                <a:spcPts val="0"/>
              </a:spcAft>
              <a:defRPr/>
            </a:pPr>
            <a:endParaRPr lang="en-US" dirty="0"/>
          </a:p>
        </p:txBody>
      </p:sp>
      <p:cxnSp>
        <p:nvCxnSpPr>
          <p:cNvPr id="4" name="Straight Arrow Connector 3"/>
          <p:cNvCxnSpPr/>
          <p:nvPr/>
        </p:nvCxnSpPr>
        <p:spPr>
          <a:xfrm>
            <a:off x="4500563" y="3429000"/>
            <a:ext cx="50323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68313" y="2276475"/>
            <a:ext cx="8229600" cy="4389438"/>
          </a:xfrm>
        </p:spPr>
        <p:txBody>
          <a:bodyPr/>
          <a:lstStyle/>
          <a:p>
            <a:pPr algn="just"/>
            <a:r>
              <a:rPr lang="en-US" smtClean="0"/>
              <a:t>Anions being common, the cationic radius influences the lattice enthalpy. Since lattice enthalpy decreases much more than hydration enthalpy with increasing ionic size, there is an increase in solubility.</a:t>
            </a:r>
          </a:p>
        </p:txBody>
      </p:sp>
      <p:sp>
        <p:nvSpPr>
          <p:cNvPr id="2" name="Title 1"/>
          <p:cNvSpPr>
            <a:spLocks noGrp="1"/>
          </p:cNvSpPr>
          <p:nvPr>
            <p:ph type="title"/>
          </p:nvPr>
        </p:nvSpPr>
        <p:spPr>
          <a:xfrm>
            <a:off x="468313" y="1052513"/>
            <a:ext cx="8229600" cy="1143000"/>
          </a:xfrm>
        </p:spPr>
        <p:txBody>
          <a:bodyPr rtlCol="0">
            <a:normAutofit fontScale="90000"/>
          </a:bodyPr>
          <a:lstStyle/>
          <a:p>
            <a:pPr fontAlgn="auto">
              <a:spcAft>
                <a:spcPts val="0"/>
              </a:spcAft>
              <a:defRPr/>
            </a:pPr>
            <a:r>
              <a:rPr lang="en-US" dirty="0" smtClean="0"/>
              <a:t>Why solubility increases down the group?</a:t>
            </a:r>
            <a:endParaRPr lang="en-US" dirty="0"/>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lgn="just" fontAlgn="auto">
              <a:spcAft>
                <a:spcPts val="0"/>
              </a:spcAft>
              <a:defRPr/>
            </a:pPr>
            <a:r>
              <a:rPr lang="en-US" dirty="0" smtClean="0"/>
              <a:t>Berrylium Hydroxide is amphoteric in nature as it reacts with both acids and bases – </a:t>
            </a:r>
          </a:p>
          <a:p>
            <a:pPr marL="0" indent="0" algn="ctr" fontAlgn="auto">
              <a:spcAft>
                <a:spcPts val="0"/>
              </a:spcAft>
              <a:buFont typeface="Arial" pitchFamily="34" charset="0"/>
              <a:buNone/>
              <a:defRPr/>
            </a:pPr>
            <a:r>
              <a:rPr lang="en-US" dirty="0" smtClean="0"/>
              <a:t>Be(OH)</a:t>
            </a:r>
            <a:r>
              <a:rPr lang="en-US" baseline="-25000" dirty="0" smtClean="0"/>
              <a:t>2 </a:t>
            </a:r>
            <a:r>
              <a:rPr lang="en-US" dirty="0" smtClean="0"/>
              <a:t>+ 2OH</a:t>
            </a:r>
            <a:r>
              <a:rPr lang="en-US" baseline="30000" dirty="0" smtClean="0"/>
              <a:t>-</a:t>
            </a:r>
            <a:r>
              <a:rPr lang="en-US" dirty="0" smtClean="0"/>
              <a:t>      [Be(OH)</a:t>
            </a:r>
            <a:r>
              <a:rPr lang="en-US" baseline="-25000" dirty="0" smtClean="0"/>
              <a:t>4</a:t>
            </a:r>
            <a:r>
              <a:rPr lang="en-US" dirty="0" smtClean="0"/>
              <a:t>]</a:t>
            </a:r>
            <a:r>
              <a:rPr lang="en-US" baseline="30000" dirty="0" smtClean="0"/>
              <a:t>2-  </a:t>
            </a:r>
            <a:r>
              <a:rPr lang="en-US" dirty="0" smtClean="0"/>
              <a:t> </a:t>
            </a:r>
            <a:r>
              <a:rPr lang="en-US" i="1" dirty="0" smtClean="0"/>
              <a:t>Beryllate Ion</a:t>
            </a:r>
          </a:p>
          <a:p>
            <a:pPr marL="0" indent="0" algn="ctr" fontAlgn="auto">
              <a:spcAft>
                <a:spcPts val="0"/>
              </a:spcAft>
              <a:buFont typeface="Arial" pitchFamily="34" charset="0"/>
              <a:buNone/>
              <a:defRPr/>
            </a:pPr>
            <a:r>
              <a:rPr lang="en-US" dirty="0" smtClean="0"/>
              <a:t>Be(OH)</a:t>
            </a:r>
            <a:r>
              <a:rPr lang="en-US" baseline="-25000" dirty="0" smtClean="0"/>
              <a:t>2 </a:t>
            </a:r>
            <a:r>
              <a:rPr lang="en-US" dirty="0" smtClean="0"/>
              <a:t>+ 2HCl + 2H</a:t>
            </a:r>
            <a:r>
              <a:rPr lang="en-US" baseline="-25000" dirty="0" smtClean="0"/>
              <a:t>2</a:t>
            </a:r>
            <a:r>
              <a:rPr lang="en-US" dirty="0" smtClean="0"/>
              <a:t>O          [Be(OH)</a:t>
            </a:r>
            <a:r>
              <a:rPr lang="en-US" baseline="-25000" dirty="0" smtClean="0"/>
              <a:t>4</a:t>
            </a:r>
            <a:r>
              <a:rPr lang="en-US" dirty="0" smtClean="0"/>
              <a:t>]Cl</a:t>
            </a:r>
            <a:r>
              <a:rPr lang="en-US" baseline="-25000" dirty="0" smtClean="0"/>
              <a:t>2</a:t>
            </a:r>
          </a:p>
          <a:p>
            <a:pPr algn="just" fontAlgn="auto">
              <a:spcAft>
                <a:spcPts val="0"/>
              </a:spcAft>
              <a:defRPr/>
            </a:pPr>
            <a:r>
              <a:rPr lang="en-US" dirty="0" smtClean="0"/>
              <a:t>Beryllium Oxide is essentially covalent in nature.</a:t>
            </a:r>
            <a:endParaRPr lang="en-US" dirty="0"/>
          </a:p>
        </p:txBody>
      </p:sp>
      <p:sp>
        <p:nvSpPr>
          <p:cNvPr id="29698" name="Title 1"/>
          <p:cNvSpPr>
            <a:spLocks noGrp="1"/>
          </p:cNvSpPr>
          <p:nvPr>
            <p:ph type="title"/>
          </p:nvPr>
        </p:nvSpPr>
        <p:spPr/>
        <p:txBody>
          <a:bodyPr/>
          <a:lstStyle/>
          <a:p>
            <a:r>
              <a:rPr lang="en-US" smtClean="0"/>
              <a:t>Amphoteric Beryllium Hydroxide</a:t>
            </a:r>
          </a:p>
        </p:txBody>
      </p:sp>
      <p:cxnSp>
        <p:nvCxnSpPr>
          <p:cNvPr id="4" name="Straight Arrow Connector 3"/>
          <p:cNvCxnSpPr/>
          <p:nvPr/>
        </p:nvCxnSpPr>
        <p:spPr>
          <a:xfrm>
            <a:off x="3492500" y="3789363"/>
            <a:ext cx="50323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a:off x="5184775" y="4365625"/>
            <a:ext cx="50323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normAutofit fontScale="85000" lnSpcReduction="10000"/>
          </a:bodyPr>
          <a:lstStyle/>
          <a:p>
            <a:pPr algn="just"/>
            <a:r>
              <a:rPr lang="en-US" sz="3600" smtClean="0"/>
              <a:t>All alkaline earth metals halides are ionic in nature apart from Beryllium halides.</a:t>
            </a:r>
          </a:p>
          <a:p>
            <a:pPr algn="just"/>
            <a:r>
              <a:rPr lang="en-US" sz="3600" smtClean="0"/>
              <a:t>Tendency to form halide hydrates gradually decreases down the group. </a:t>
            </a:r>
          </a:p>
          <a:p>
            <a:pPr algn="just"/>
            <a:r>
              <a:rPr lang="en-US" sz="3600" smtClean="0"/>
              <a:t>Fluorides are relatively less soluble than chlorides owing to high lattice energies.</a:t>
            </a:r>
          </a:p>
        </p:txBody>
      </p:sp>
      <p:sp>
        <p:nvSpPr>
          <p:cNvPr id="30722" name="Title 1"/>
          <p:cNvSpPr>
            <a:spLocks noGrp="1"/>
          </p:cNvSpPr>
          <p:nvPr>
            <p:ph type="title"/>
          </p:nvPr>
        </p:nvSpPr>
        <p:spPr/>
        <p:txBody>
          <a:bodyPr/>
          <a:lstStyle/>
          <a:p>
            <a:r>
              <a:rPr lang="en-US" smtClean="0"/>
              <a:t>Halides</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20000"/>
          </a:bodyPr>
          <a:lstStyle/>
          <a:p>
            <a:pPr algn="just" fontAlgn="auto">
              <a:spcAft>
                <a:spcPts val="0"/>
              </a:spcAft>
              <a:defRPr/>
            </a:pPr>
            <a:r>
              <a:rPr lang="en-US" sz="3600" dirty="0" smtClean="0"/>
              <a:t>They are covalent in nature and soluble in organic solvents.</a:t>
            </a:r>
          </a:p>
          <a:p>
            <a:pPr algn="just" fontAlgn="auto">
              <a:spcAft>
                <a:spcPts val="0"/>
              </a:spcAft>
              <a:defRPr/>
            </a:pPr>
            <a:endParaRPr lang="en-US" sz="3600" dirty="0"/>
          </a:p>
          <a:p>
            <a:pPr algn="just" fontAlgn="auto">
              <a:spcAft>
                <a:spcPts val="0"/>
              </a:spcAft>
              <a:defRPr/>
            </a:pPr>
            <a:endParaRPr lang="en-US" sz="3600" dirty="0" smtClean="0"/>
          </a:p>
          <a:p>
            <a:pPr algn="just" fontAlgn="auto">
              <a:spcAft>
                <a:spcPts val="0"/>
              </a:spcAft>
              <a:defRPr/>
            </a:pPr>
            <a:endParaRPr lang="en-US" sz="3600" dirty="0"/>
          </a:p>
          <a:p>
            <a:pPr algn="just" fontAlgn="auto">
              <a:spcAft>
                <a:spcPts val="0"/>
              </a:spcAft>
              <a:defRPr/>
            </a:pPr>
            <a:r>
              <a:rPr lang="en-US" sz="3600" dirty="0" smtClean="0"/>
              <a:t>It has a chain structure as shown above.</a:t>
            </a:r>
          </a:p>
          <a:p>
            <a:pPr algn="just" fontAlgn="auto">
              <a:spcAft>
                <a:spcPts val="0"/>
              </a:spcAft>
              <a:defRPr/>
            </a:pPr>
            <a:endParaRPr lang="en-US" dirty="0" smtClean="0"/>
          </a:p>
          <a:p>
            <a:pPr algn="just" fontAlgn="auto">
              <a:spcAft>
                <a:spcPts val="0"/>
              </a:spcAft>
              <a:defRPr/>
            </a:pPr>
            <a:endParaRPr lang="en-US" dirty="0" smtClean="0"/>
          </a:p>
          <a:p>
            <a:pPr marL="0" indent="0" algn="just" fontAlgn="auto">
              <a:spcAft>
                <a:spcPts val="0"/>
              </a:spcAft>
              <a:buFont typeface="Arial" pitchFamily="34" charset="0"/>
              <a:buNone/>
              <a:defRPr/>
            </a:pPr>
            <a:endParaRPr lang="en-US" dirty="0"/>
          </a:p>
        </p:txBody>
      </p:sp>
      <p:sp>
        <p:nvSpPr>
          <p:cNvPr id="31746" name="Title 1"/>
          <p:cNvSpPr>
            <a:spLocks noGrp="1"/>
          </p:cNvSpPr>
          <p:nvPr>
            <p:ph type="title"/>
          </p:nvPr>
        </p:nvSpPr>
        <p:spPr/>
        <p:txBody>
          <a:bodyPr/>
          <a:lstStyle/>
          <a:p>
            <a:r>
              <a:rPr lang="en-US" smtClean="0"/>
              <a:t>Beryllium Halides</a:t>
            </a:r>
          </a:p>
        </p:txBody>
      </p:sp>
      <p:pic>
        <p:nvPicPr>
          <p:cNvPr id="3174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3429000"/>
            <a:ext cx="69135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marL="0" indent="0">
              <a:buFont typeface="Arial" pitchFamily="34" charset="0"/>
              <a:buNone/>
            </a:pPr>
            <a:r>
              <a:rPr lang="en-US" smtClean="0"/>
              <a:t>The group 2 elements of the periodic table are known as the alkaline earth metals. The alkaline earth metals contain: </a:t>
            </a:r>
          </a:p>
        </p:txBody>
      </p:sp>
      <p:sp>
        <p:nvSpPr>
          <p:cNvPr id="5122" name="Title 1"/>
          <p:cNvSpPr>
            <a:spLocks noGrp="1"/>
          </p:cNvSpPr>
          <p:nvPr>
            <p:ph type="title"/>
          </p:nvPr>
        </p:nvSpPr>
        <p:spPr/>
        <p:txBody>
          <a:bodyPr/>
          <a:lstStyle/>
          <a:p>
            <a:r>
              <a:rPr lang="en-US" smtClean="0"/>
              <a:t>What are alkaline earth metals?</a:t>
            </a:r>
          </a:p>
        </p:txBody>
      </p:sp>
      <p:graphicFrame>
        <p:nvGraphicFramePr>
          <p:cNvPr id="4" name="Table 3"/>
          <p:cNvGraphicFramePr>
            <a:graphicFrameLocks noGrp="1"/>
          </p:cNvGraphicFramePr>
          <p:nvPr/>
        </p:nvGraphicFramePr>
        <p:xfrm>
          <a:off x="1371600" y="3429000"/>
          <a:ext cx="5761037" cy="2560635"/>
        </p:xfrm>
        <a:graphic>
          <a:graphicData uri="http://schemas.openxmlformats.org/drawingml/2006/table">
            <a:tbl>
              <a:tblPr/>
              <a:tblGrid>
                <a:gridCol w="1728311"/>
                <a:gridCol w="2304415"/>
                <a:gridCol w="1728311"/>
              </a:tblGrid>
              <a:tr h="365805">
                <a:tc>
                  <a:txBody>
                    <a:bodyPr/>
                    <a:lstStyle/>
                    <a:p>
                      <a:endParaRPr lang="en-US" sz="1800" dirty="0"/>
                    </a:p>
                  </a:txBody>
                  <a:tcPr marL="91445" marR="91445" marT="45726" marB="45726" anchor="ctr">
                    <a:lnL>
                      <a:noFill/>
                    </a:lnL>
                    <a:lnR>
                      <a:noFill/>
                    </a:lnR>
                    <a:lnT>
                      <a:noFill/>
                    </a:lnT>
                    <a:lnB>
                      <a:noFill/>
                    </a:lnB>
                  </a:tcPr>
                </a:tc>
                <a:tc>
                  <a:txBody>
                    <a:bodyPr/>
                    <a:lstStyle/>
                    <a:p>
                      <a:r>
                        <a:rPr lang="en-US" sz="1800" b="1" dirty="0" smtClean="0"/>
                        <a:t>                                         </a:t>
                      </a:r>
                      <a:endParaRPr lang="en-US" sz="1800" dirty="0"/>
                    </a:p>
                  </a:txBody>
                  <a:tcPr marL="91445" marR="91445" marT="45726" marB="45726" anchor="ctr">
                    <a:lnL>
                      <a:noFill/>
                    </a:lnL>
                    <a:lnR>
                      <a:noFill/>
                    </a:lnR>
                    <a:lnT>
                      <a:noFill/>
                    </a:lnT>
                    <a:lnB>
                      <a:noFill/>
                    </a:lnB>
                  </a:tcPr>
                </a:tc>
                <a:tc>
                  <a:txBody>
                    <a:bodyPr/>
                    <a:lstStyle/>
                    <a:p>
                      <a:r>
                        <a:rPr lang="en-US" sz="1800" dirty="0" smtClean="0"/>
                        <a:t>El</a:t>
                      </a:r>
                      <a:r>
                        <a:rPr lang="en-US" sz="1800" baseline="0" dirty="0" smtClean="0"/>
                        <a:t> </a:t>
                      </a:r>
                      <a:r>
                        <a:rPr lang="en-US" sz="1800" baseline="0" dirty="0" err="1" smtClean="0"/>
                        <a:t>conf</a:t>
                      </a:r>
                      <a:r>
                        <a:rPr lang="en-US" sz="1800" baseline="0" dirty="0" smtClean="0"/>
                        <a:t> </a:t>
                      </a:r>
                      <a:endParaRPr lang="en-US" sz="1800" dirty="0"/>
                    </a:p>
                  </a:txBody>
                  <a:tcPr marL="91445" marR="91445" marT="45726" marB="45726">
                    <a:lnL>
                      <a:noFill/>
                    </a:lnL>
                  </a:tcPr>
                </a:tc>
              </a:tr>
              <a:tr h="365805">
                <a:tc>
                  <a:txBody>
                    <a:bodyPr/>
                    <a:lstStyle/>
                    <a:p>
                      <a:r>
                        <a:rPr lang="en-US" sz="1800" b="1" dirty="0" smtClean="0"/>
                        <a:t>Beryllium </a:t>
                      </a:r>
                      <a:endParaRPr lang="en-US" sz="1800" dirty="0"/>
                    </a:p>
                  </a:txBody>
                  <a:tcPr marL="91445" marR="91445" marT="45726" marB="45726" anchor="ctr">
                    <a:lnL>
                      <a:noFill/>
                    </a:lnL>
                    <a:lnR>
                      <a:noFill/>
                    </a:lnR>
                    <a:lnT>
                      <a:noFill/>
                    </a:lnT>
                    <a:lnB>
                      <a:noFill/>
                    </a:lnB>
                  </a:tcPr>
                </a:tc>
                <a:tc>
                  <a:txBody>
                    <a:bodyPr/>
                    <a:lstStyle/>
                    <a:p>
                      <a:r>
                        <a:rPr lang="en-US" sz="1800" dirty="0"/>
                        <a:t>Be</a:t>
                      </a:r>
                    </a:p>
                  </a:txBody>
                  <a:tcPr marL="91445" marR="91445" marT="45726" marB="45726" anchor="ctr">
                    <a:lnL>
                      <a:noFill/>
                    </a:lnL>
                    <a:lnR>
                      <a:noFill/>
                    </a:lnR>
                    <a:lnT>
                      <a:noFill/>
                    </a:lnT>
                    <a:lnB>
                      <a:noFill/>
                    </a:lnB>
                  </a:tcPr>
                </a:tc>
                <a:tc>
                  <a:txBody>
                    <a:bodyPr/>
                    <a:lstStyle/>
                    <a:p>
                      <a:r>
                        <a:rPr lang="en-US" sz="1800"/>
                        <a:t>[He]2s</a:t>
                      </a:r>
                      <a:r>
                        <a:rPr lang="en-US" sz="1800" baseline="30000">
                          <a:effectLst/>
                        </a:rPr>
                        <a:t>2</a:t>
                      </a:r>
                      <a:endParaRPr lang="en-US" sz="1800"/>
                    </a:p>
                  </a:txBody>
                  <a:tcPr marL="91445" marR="91445" marT="45726" marB="45726" anchor="ctr">
                    <a:lnL>
                      <a:noFill/>
                    </a:lnL>
                    <a:lnR>
                      <a:noFill/>
                    </a:lnR>
                    <a:lnB>
                      <a:noFill/>
                    </a:lnB>
                  </a:tcPr>
                </a:tc>
              </a:tr>
              <a:tr h="365805">
                <a:tc>
                  <a:txBody>
                    <a:bodyPr/>
                    <a:lstStyle/>
                    <a:p>
                      <a:r>
                        <a:rPr lang="en-US" sz="1800" b="1" dirty="0" smtClean="0"/>
                        <a:t>Magnesium </a:t>
                      </a:r>
                      <a:endParaRPr lang="en-US" sz="1800" dirty="0"/>
                    </a:p>
                  </a:txBody>
                  <a:tcPr marL="91445" marR="91445" marT="45726" marB="45726" anchor="ctr">
                    <a:lnL>
                      <a:noFill/>
                    </a:lnL>
                    <a:lnR>
                      <a:noFill/>
                    </a:lnR>
                    <a:lnT>
                      <a:noFill/>
                    </a:lnT>
                    <a:lnB>
                      <a:noFill/>
                    </a:lnB>
                  </a:tcPr>
                </a:tc>
                <a:tc>
                  <a:txBody>
                    <a:bodyPr/>
                    <a:lstStyle/>
                    <a:p>
                      <a:r>
                        <a:rPr lang="en-US" sz="1800" dirty="0"/>
                        <a:t>Mg</a:t>
                      </a:r>
                    </a:p>
                  </a:txBody>
                  <a:tcPr marL="91445" marR="91445" marT="45726" marB="45726" anchor="ctr">
                    <a:lnL>
                      <a:noFill/>
                    </a:lnL>
                    <a:lnR>
                      <a:noFill/>
                    </a:lnR>
                    <a:lnT>
                      <a:noFill/>
                    </a:lnT>
                    <a:lnB>
                      <a:noFill/>
                    </a:lnB>
                  </a:tcPr>
                </a:tc>
                <a:tc>
                  <a:txBody>
                    <a:bodyPr/>
                    <a:lstStyle/>
                    <a:p>
                      <a:r>
                        <a:rPr lang="en-US" sz="1800"/>
                        <a:t>[Ne]3s</a:t>
                      </a:r>
                      <a:r>
                        <a:rPr lang="en-US" sz="1800" baseline="30000">
                          <a:effectLst/>
                        </a:rPr>
                        <a:t>2</a:t>
                      </a:r>
                      <a:endParaRPr lang="en-US" sz="1800"/>
                    </a:p>
                  </a:txBody>
                  <a:tcPr marL="91445" marR="91445" marT="45726" marB="45726" anchor="ctr">
                    <a:lnL>
                      <a:noFill/>
                    </a:lnL>
                    <a:lnR>
                      <a:noFill/>
                    </a:lnR>
                    <a:lnT>
                      <a:noFill/>
                    </a:lnT>
                    <a:lnB>
                      <a:noFill/>
                    </a:lnB>
                  </a:tcPr>
                </a:tc>
              </a:tr>
              <a:tr h="365805">
                <a:tc>
                  <a:txBody>
                    <a:bodyPr/>
                    <a:lstStyle/>
                    <a:p>
                      <a:r>
                        <a:rPr lang="en-US" sz="1800" b="1" dirty="0" smtClean="0"/>
                        <a:t>Calcium </a:t>
                      </a:r>
                      <a:endParaRPr lang="en-US" sz="1800" dirty="0"/>
                    </a:p>
                  </a:txBody>
                  <a:tcPr marL="91445" marR="91445" marT="45726" marB="45726" anchor="ctr">
                    <a:lnL>
                      <a:noFill/>
                    </a:lnL>
                    <a:lnR>
                      <a:noFill/>
                    </a:lnR>
                    <a:lnT>
                      <a:noFill/>
                    </a:lnT>
                    <a:lnB>
                      <a:noFill/>
                    </a:lnB>
                  </a:tcPr>
                </a:tc>
                <a:tc>
                  <a:txBody>
                    <a:bodyPr/>
                    <a:lstStyle/>
                    <a:p>
                      <a:r>
                        <a:rPr lang="en-US" sz="1800" dirty="0" err="1"/>
                        <a:t>Ca</a:t>
                      </a:r>
                      <a:endParaRPr lang="en-US" sz="1800" dirty="0"/>
                    </a:p>
                  </a:txBody>
                  <a:tcPr marL="91445" marR="91445" marT="45726" marB="45726" anchor="ctr">
                    <a:lnL>
                      <a:noFill/>
                    </a:lnL>
                    <a:lnR>
                      <a:noFill/>
                    </a:lnR>
                    <a:lnT>
                      <a:noFill/>
                    </a:lnT>
                    <a:lnB>
                      <a:noFill/>
                    </a:lnB>
                  </a:tcPr>
                </a:tc>
                <a:tc>
                  <a:txBody>
                    <a:bodyPr/>
                    <a:lstStyle/>
                    <a:p>
                      <a:r>
                        <a:rPr lang="en-US" sz="1800"/>
                        <a:t>[Ar]4s</a:t>
                      </a:r>
                      <a:r>
                        <a:rPr lang="en-US" sz="1800" baseline="30000">
                          <a:effectLst/>
                        </a:rPr>
                        <a:t>2</a:t>
                      </a:r>
                      <a:endParaRPr lang="en-US" sz="1800"/>
                    </a:p>
                  </a:txBody>
                  <a:tcPr marL="91445" marR="91445" marT="45726" marB="45726" anchor="ctr">
                    <a:lnL>
                      <a:noFill/>
                    </a:lnL>
                    <a:lnR>
                      <a:noFill/>
                    </a:lnR>
                    <a:lnT>
                      <a:noFill/>
                    </a:lnT>
                    <a:lnB>
                      <a:noFill/>
                    </a:lnB>
                  </a:tcPr>
                </a:tc>
              </a:tr>
              <a:tr h="365805">
                <a:tc>
                  <a:txBody>
                    <a:bodyPr/>
                    <a:lstStyle/>
                    <a:p>
                      <a:r>
                        <a:rPr lang="en-US" sz="1800" b="1" dirty="0" smtClean="0"/>
                        <a:t>Strontium </a:t>
                      </a:r>
                      <a:endParaRPr lang="en-US" sz="1800" dirty="0"/>
                    </a:p>
                  </a:txBody>
                  <a:tcPr marL="91445" marR="91445" marT="45726" marB="45726" anchor="ctr">
                    <a:lnL>
                      <a:noFill/>
                    </a:lnL>
                    <a:lnR>
                      <a:noFill/>
                    </a:lnR>
                    <a:lnT>
                      <a:noFill/>
                    </a:lnT>
                    <a:lnB>
                      <a:noFill/>
                    </a:lnB>
                  </a:tcPr>
                </a:tc>
                <a:tc>
                  <a:txBody>
                    <a:bodyPr/>
                    <a:lstStyle/>
                    <a:p>
                      <a:r>
                        <a:rPr lang="en-US" sz="1800" dirty="0" err="1"/>
                        <a:t>Sr</a:t>
                      </a:r>
                      <a:endParaRPr lang="en-US" sz="1800" dirty="0"/>
                    </a:p>
                  </a:txBody>
                  <a:tcPr marL="91445" marR="91445" marT="45726" marB="45726" anchor="ctr">
                    <a:lnL>
                      <a:noFill/>
                    </a:lnL>
                    <a:lnR>
                      <a:noFill/>
                    </a:lnR>
                    <a:lnT>
                      <a:noFill/>
                    </a:lnT>
                    <a:lnB>
                      <a:noFill/>
                    </a:lnB>
                  </a:tcPr>
                </a:tc>
                <a:tc>
                  <a:txBody>
                    <a:bodyPr/>
                    <a:lstStyle/>
                    <a:p>
                      <a:r>
                        <a:rPr lang="en-US" sz="1800"/>
                        <a:t>[Kr]5s</a:t>
                      </a:r>
                      <a:r>
                        <a:rPr lang="en-US" sz="1800" baseline="30000">
                          <a:effectLst/>
                        </a:rPr>
                        <a:t>2</a:t>
                      </a:r>
                      <a:endParaRPr lang="en-US" sz="1800"/>
                    </a:p>
                  </a:txBody>
                  <a:tcPr marL="91445" marR="91445" marT="45726" marB="45726" anchor="ctr">
                    <a:lnL>
                      <a:noFill/>
                    </a:lnL>
                    <a:lnR>
                      <a:noFill/>
                    </a:lnR>
                    <a:lnT>
                      <a:noFill/>
                    </a:lnT>
                    <a:lnB>
                      <a:noFill/>
                    </a:lnB>
                  </a:tcPr>
                </a:tc>
              </a:tr>
              <a:tr h="365805">
                <a:tc>
                  <a:txBody>
                    <a:bodyPr/>
                    <a:lstStyle/>
                    <a:p>
                      <a:r>
                        <a:rPr lang="en-US" sz="1800" b="1" dirty="0" smtClean="0"/>
                        <a:t>Barium </a:t>
                      </a:r>
                      <a:endParaRPr lang="en-US" sz="1800" dirty="0"/>
                    </a:p>
                  </a:txBody>
                  <a:tcPr marL="91445" marR="91445" marT="45726" marB="45726" anchor="ctr">
                    <a:lnL>
                      <a:noFill/>
                    </a:lnL>
                    <a:lnR>
                      <a:noFill/>
                    </a:lnR>
                    <a:lnT>
                      <a:noFill/>
                    </a:lnT>
                    <a:lnB>
                      <a:noFill/>
                    </a:lnB>
                  </a:tcPr>
                </a:tc>
                <a:tc>
                  <a:txBody>
                    <a:bodyPr/>
                    <a:lstStyle/>
                    <a:p>
                      <a:r>
                        <a:rPr lang="en-US" sz="1800"/>
                        <a:t>Ba</a:t>
                      </a:r>
                    </a:p>
                  </a:txBody>
                  <a:tcPr marL="91445" marR="91445" marT="45726" marB="45726" anchor="ctr">
                    <a:lnL>
                      <a:noFill/>
                    </a:lnL>
                    <a:lnR>
                      <a:noFill/>
                    </a:lnR>
                    <a:lnT>
                      <a:noFill/>
                    </a:lnT>
                    <a:lnB>
                      <a:noFill/>
                    </a:lnB>
                  </a:tcPr>
                </a:tc>
                <a:tc>
                  <a:txBody>
                    <a:bodyPr/>
                    <a:lstStyle/>
                    <a:p>
                      <a:r>
                        <a:rPr lang="en-US" sz="1800"/>
                        <a:t>[Xe]6s</a:t>
                      </a:r>
                      <a:r>
                        <a:rPr lang="en-US" sz="1800" baseline="30000">
                          <a:effectLst/>
                        </a:rPr>
                        <a:t>2</a:t>
                      </a:r>
                      <a:endParaRPr lang="en-US" sz="1800"/>
                    </a:p>
                  </a:txBody>
                  <a:tcPr marL="91445" marR="91445" marT="45726" marB="45726" anchor="ctr">
                    <a:lnL>
                      <a:noFill/>
                    </a:lnL>
                    <a:lnR>
                      <a:noFill/>
                    </a:lnR>
                    <a:lnT>
                      <a:noFill/>
                    </a:lnT>
                    <a:lnB>
                      <a:noFill/>
                    </a:lnB>
                  </a:tcPr>
                </a:tc>
              </a:tr>
              <a:tr h="365805">
                <a:tc>
                  <a:txBody>
                    <a:bodyPr/>
                    <a:lstStyle/>
                    <a:p>
                      <a:r>
                        <a:rPr lang="en-US" sz="1800" b="1" smtClean="0"/>
                        <a:t>Radium </a:t>
                      </a:r>
                      <a:endParaRPr lang="en-US" sz="1800"/>
                    </a:p>
                  </a:txBody>
                  <a:tcPr marL="91445" marR="91445" marT="45726" marB="45726" anchor="ctr">
                    <a:lnL>
                      <a:noFill/>
                    </a:lnL>
                    <a:lnR>
                      <a:noFill/>
                    </a:lnR>
                    <a:lnT>
                      <a:noFill/>
                    </a:lnT>
                    <a:lnB>
                      <a:noFill/>
                    </a:lnB>
                  </a:tcPr>
                </a:tc>
                <a:tc>
                  <a:txBody>
                    <a:bodyPr/>
                    <a:lstStyle/>
                    <a:p>
                      <a:r>
                        <a:rPr lang="en-US" sz="1800"/>
                        <a:t>Ra</a:t>
                      </a:r>
                    </a:p>
                  </a:txBody>
                  <a:tcPr marL="91445" marR="91445" marT="45726" marB="45726" anchor="ctr">
                    <a:lnL>
                      <a:noFill/>
                    </a:lnL>
                    <a:lnR>
                      <a:noFill/>
                    </a:lnR>
                    <a:lnT>
                      <a:noFill/>
                    </a:lnT>
                    <a:lnB>
                      <a:noFill/>
                    </a:lnB>
                  </a:tcPr>
                </a:tc>
                <a:tc>
                  <a:txBody>
                    <a:bodyPr/>
                    <a:lstStyle/>
                    <a:p>
                      <a:r>
                        <a:rPr lang="en-US" sz="1800" dirty="0"/>
                        <a:t>[</a:t>
                      </a:r>
                      <a:r>
                        <a:rPr lang="en-US" sz="1800" dirty="0" err="1"/>
                        <a:t>Rn</a:t>
                      </a:r>
                      <a:r>
                        <a:rPr lang="en-US" sz="1800" dirty="0"/>
                        <a:t>]7s</a:t>
                      </a:r>
                      <a:r>
                        <a:rPr lang="en-US" sz="1800" baseline="30000" dirty="0">
                          <a:effectLst/>
                        </a:rPr>
                        <a:t>2</a:t>
                      </a:r>
                      <a:endParaRPr lang="en-US" sz="1800" dirty="0"/>
                    </a:p>
                  </a:txBody>
                  <a:tcPr marL="91445" marR="91445" marT="45726" marB="45726" anchor="ctr">
                    <a:lnL>
                      <a:noFill/>
                    </a:lnL>
                    <a:lnR>
                      <a:noFill/>
                    </a:lnR>
                    <a:lnT>
                      <a:noFill/>
                    </a:lnT>
                    <a:lnB>
                      <a:noFill/>
                    </a:lnB>
                  </a:tcPr>
                </a:tc>
              </a:tr>
            </a:tbl>
          </a:graphicData>
        </a:graphic>
      </p:graphicFrame>
      <p:sp>
        <p:nvSpPr>
          <p:cNvPr id="5149" name="Rectangle 1"/>
          <p:cNvSpPr>
            <a:spLocks noChangeArrowheads="1"/>
          </p:cNvSpPr>
          <p:nvPr/>
        </p:nvSpPr>
        <p:spPr bwMode="auto">
          <a:xfrm>
            <a:off x="1692275" y="2713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atin typeface="Arial" pitchFamily="34" charset="0"/>
              </a:rPr>
              <a:t/>
            </a:r>
            <a:br>
              <a:rPr lang="en-US">
                <a:latin typeface="Arial" pitchFamily="34" charset="0"/>
              </a:rPr>
            </a:br>
            <a:endParaRPr lang="en-US">
              <a:latin typeface="Arial" pitchFamily="34" charset="0"/>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468313" y="2276475"/>
            <a:ext cx="8229600" cy="4389438"/>
          </a:xfrm>
        </p:spPr>
        <p:txBody>
          <a:bodyPr/>
          <a:lstStyle/>
          <a:p>
            <a:pPr algn="just"/>
            <a:r>
              <a:rPr lang="en-US" sz="2800" b="1" smtClean="0"/>
              <a:t>Carbonates</a:t>
            </a:r>
            <a:r>
              <a:rPr lang="en-US" sz="2800" smtClean="0"/>
              <a:t> : Insoluble in water and precipitated by addition of sodium/ammonium carbonate solution to solution of soluble salt. Thermal stability increases with increasing cationic size.</a:t>
            </a:r>
          </a:p>
          <a:p>
            <a:pPr algn="just"/>
            <a:r>
              <a:rPr lang="en-US" sz="2800" b="1" smtClean="0"/>
              <a:t>Sulphates </a:t>
            </a:r>
            <a:r>
              <a:rPr lang="en-US" sz="2800" smtClean="0"/>
              <a:t>: White solids and stable to heat. Solubility decreases from CSO</a:t>
            </a:r>
            <a:r>
              <a:rPr lang="en-US" sz="2800" baseline="-25000" smtClean="0"/>
              <a:t>4</a:t>
            </a:r>
            <a:r>
              <a:rPr lang="en-US" sz="2800" smtClean="0"/>
              <a:t> to BaSO</a:t>
            </a:r>
            <a:r>
              <a:rPr lang="en-US" sz="2800" baseline="-25000" smtClean="0"/>
              <a:t>4</a:t>
            </a:r>
            <a:r>
              <a:rPr lang="en-US" sz="2800" smtClean="0"/>
              <a:t>.</a:t>
            </a:r>
          </a:p>
        </p:txBody>
      </p:sp>
      <p:sp>
        <p:nvSpPr>
          <p:cNvPr id="32770" name="Title 1"/>
          <p:cNvSpPr>
            <a:spLocks noGrp="1"/>
          </p:cNvSpPr>
          <p:nvPr>
            <p:ph type="title"/>
          </p:nvPr>
        </p:nvSpPr>
        <p:spPr/>
        <p:txBody>
          <a:bodyPr/>
          <a:lstStyle/>
          <a:p>
            <a:r>
              <a:rPr lang="en-US" smtClean="0"/>
              <a:t>Salts of Oxoacids</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68313" y="2997200"/>
            <a:ext cx="8229600" cy="3597275"/>
          </a:xfrm>
        </p:spPr>
        <p:txBody>
          <a:bodyPr/>
          <a:lstStyle/>
          <a:p>
            <a:pPr algn="just"/>
            <a:r>
              <a:rPr lang="en-US" smtClean="0"/>
              <a:t>Size of anions are larger than cations, the lattice enthalpy will remain constant within a group. Since hydration enthalpy decreases down a group, solubility also decreases.</a:t>
            </a:r>
          </a:p>
        </p:txBody>
      </p:sp>
      <p:sp>
        <p:nvSpPr>
          <p:cNvPr id="2" name="Title 1"/>
          <p:cNvSpPr>
            <a:spLocks noGrp="1"/>
          </p:cNvSpPr>
          <p:nvPr>
            <p:ph type="title"/>
          </p:nvPr>
        </p:nvSpPr>
        <p:spPr>
          <a:xfrm>
            <a:off x="468313" y="1700213"/>
            <a:ext cx="8229600" cy="1143000"/>
          </a:xfrm>
        </p:spPr>
        <p:txBody>
          <a:bodyPr rtlCol="0">
            <a:normAutofit fontScale="90000"/>
          </a:bodyPr>
          <a:lstStyle/>
          <a:p>
            <a:pPr fontAlgn="auto">
              <a:spcAft>
                <a:spcPts val="0"/>
              </a:spcAft>
              <a:defRPr/>
            </a:pPr>
            <a:r>
              <a:rPr lang="en-US" dirty="0" smtClean="0"/>
              <a:t>Why solubility of carbonates and sulphates decrease down the group?</a:t>
            </a:r>
            <a:endParaRPr lang="en-US" dirty="0"/>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179388" y="1052513"/>
            <a:ext cx="8877300" cy="4389437"/>
          </a:xfrm>
        </p:spPr>
        <p:txBody>
          <a:bodyPr>
            <a:normAutofit lnSpcReduction="10000"/>
          </a:bodyPr>
          <a:lstStyle/>
          <a:p>
            <a:pPr algn="just"/>
            <a:r>
              <a:rPr lang="en-US" sz="3600" b="1" smtClean="0"/>
              <a:t>Nitrates : </a:t>
            </a:r>
            <a:r>
              <a:rPr lang="en-US" sz="3600" smtClean="0"/>
              <a:t>Made by dissolution of carbonates in dilute nitric acid. There is a decreasing tendency to form hydrates with increasing size and decreasing hydration enthalpy.</a:t>
            </a:r>
            <a:endParaRPr lang="en-US" sz="3600" b="1" smtClean="0"/>
          </a:p>
          <a:p>
            <a:pPr algn="just"/>
            <a:r>
              <a:rPr lang="en-US" sz="3600" smtClean="0"/>
              <a:t>Nitrates decompose on heating to give the oxide like lithium nitrate.</a:t>
            </a:r>
          </a:p>
          <a:p>
            <a:pPr algn="just"/>
            <a:r>
              <a:rPr lang="en-US" sz="3600" smtClean="0"/>
              <a:t>2M(NO</a:t>
            </a:r>
            <a:r>
              <a:rPr lang="en-US" sz="3600" baseline="-25000" smtClean="0"/>
              <a:t>3</a:t>
            </a:r>
            <a:r>
              <a:rPr lang="en-US" sz="3600" smtClean="0"/>
              <a:t>)</a:t>
            </a:r>
            <a:r>
              <a:rPr lang="en-US" sz="3600" baseline="-25000" smtClean="0"/>
              <a:t>2                </a:t>
            </a:r>
            <a:r>
              <a:rPr lang="en-US" sz="3600" smtClean="0"/>
              <a:t>2MO + 4NO</a:t>
            </a:r>
            <a:r>
              <a:rPr lang="en-US" sz="3600" baseline="-25000" smtClean="0"/>
              <a:t>2</a:t>
            </a:r>
            <a:r>
              <a:rPr lang="en-US" sz="3600" smtClean="0"/>
              <a:t> + O</a:t>
            </a:r>
            <a:r>
              <a:rPr lang="en-US" sz="3600" baseline="-25000" smtClean="0"/>
              <a:t>2</a:t>
            </a:r>
            <a:endParaRPr lang="en-US" sz="3600" smtClean="0"/>
          </a:p>
        </p:txBody>
      </p:sp>
      <p:cxnSp>
        <p:nvCxnSpPr>
          <p:cNvPr id="4" name="Straight Arrow Connector 3"/>
          <p:cNvCxnSpPr/>
          <p:nvPr/>
        </p:nvCxnSpPr>
        <p:spPr>
          <a:xfrm>
            <a:off x="2843213" y="5445125"/>
            <a:ext cx="50482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pPr algn="just"/>
            <a:r>
              <a:rPr lang="en-US" smtClean="0"/>
              <a:t>Exceptionally small atomic and ionic sizes. High ionization enthalpy and small size leads it to form largely covalent compounds.</a:t>
            </a:r>
          </a:p>
          <a:p>
            <a:pPr algn="just"/>
            <a:r>
              <a:rPr lang="en-US" smtClean="0"/>
              <a:t>Oxides and hydroxides are amphoteric in nature.</a:t>
            </a:r>
          </a:p>
          <a:p>
            <a:pPr algn="just"/>
            <a:r>
              <a:rPr lang="en-US" smtClean="0"/>
              <a:t>Does not exhibit coordination number more than 4 as in its valence shell there are only 4 orbitals.</a:t>
            </a:r>
          </a:p>
        </p:txBody>
      </p:sp>
      <p:sp>
        <p:nvSpPr>
          <p:cNvPr id="35842" name="Title 1"/>
          <p:cNvSpPr>
            <a:spLocks noGrp="1"/>
          </p:cNvSpPr>
          <p:nvPr>
            <p:ph type="title"/>
          </p:nvPr>
        </p:nvSpPr>
        <p:spPr/>
        <p:txBody>
          <a:bodyPr/>
          <a:lstStyle/>
          <a:p>
            <a:r>
              <a:rPr lang="en-US" smtClean="0"/>
              <a:t>Anomalous Behavior of Beryllium</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a:xfrm>
            <a:off x="468313" y="2133600"/>
            <a:ext cx="8229600" cy="4387850"/>
          </a:xfrm>
        </p:spPr>
        <p:txBody>
          <a:bodyPr/>
          <a:lstStyle/>
          <a:p>
            <a:pPr algn="just"/>
            <a:r>
              <a:rPr lang="en-US" smtClean="0"/>
              <a:t>Like Aluminium, beryllium is not readily attacked by acids because of presence of an oxide film on the metal’s surface.</a:t>
            </a:r>
          </a:p>
          <a:p>
            <a:pPr algn="just"/>
            <a:r>
              <a:rPr lang="en-US" smtClean="0"/>
              <a:t>Beryllium hydroxide dissolves in excess of alkali to give beryllate ion [Be(OH</a:t>
            </a:r>
            <a:r>
              <a:rPr lang="en-US" baseline="-25000" smtClean="0"/>
              <a:t>4</a:t>
            </a:r>
            <a:r>
              <a:rPr lang="en-US" smtClean="0"/>
              <a:t>)</a:t>
            </a:r>
            <a:r>
              <a:rPr lang="en-US" baseline="30000" smtClean="0"/>
              <a:t>2-</a:t>
            </a:r>
            <a:r>
              <a:rPr lang="en-US" smtClean="0"/>
              <a:t>] ,  just like aluminium.</a:t>
            </a:r>
          </a:p>
        </p:txBody>
      </p:sp>
      <p:sp>
        <p:nvSpPr>
          <p:cNvPr id="2" name="Title 1"/>
          <p:cNvSpPr>
            <a:spLocks noGrp="1"/>
          </p:cNvSpPr>
          <p:nvPr>
            <p:ph type="title"/>
          </p:nvPr>
        </p:nvSpPr>
        <p:spPr>
          <a:xfrm>
            <a:off x="468313" y="160338"/>
            <a:ext cx="8229600" cy="1287462"/>
          </a:xfrm>
        </p:spPr>
        <p:txBody>
          <a:bodyPr rtlCol="0">
            <a:normAutofit fontScale="90000"/>
          </a:bodyPr>
          <a:lstStyle/>
          <a:p>
            <a:pPr fontAlgn="auto">
              <a:spcAft>
                <a:spcPts val="0"/>
              </a:spcAft>
              <a:defRPr/>
            </a:pPr>
            <a:r>
              <a:rPr lang="en-US" dirty="0" smtClean="0"/>
              <a:t>Diagonal Relationship between Beryllium and Aluminium</a:t>
            </a:r>
            <a:endParaRPr lang="en-US" dirty="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p:txBody>
          <a:bodyPr>
            <a:normAutofit fontScale="92500"/>
          </a:bodyPr>
          <a:lstStyle/>
          <a:p>
            <a:pPr algn="just"/>
            <a:r>
              <a:rPr lang="en-US" sz="3000" smtClean="0"/>
              <a:t>Chlorides of aluminium and beryllium have Cl</a:t>
            </a:r>
            <a:r>
              <a:rPr lang="en-US" sz="3000" baseline="30000" smtClean="0"/>
              <a:t>-</a:t>
            </a:r>
            <a:r>
              <a:rPr lang="en-US" sz="3000" smtClean="0"/>
              <a:t> bridged chloride structure in vapour phase. Both are soluble in organic solvents and are strong Lewis acids. They are used as Friedel Craft catalysts.</a:t>
            </a:r>
          </a:p>
          <a:p>
            <a:pPr algn="just"/>
            <a:r>
              <a:rPr lang="en-US" sz="3000" smtClean="0"/>
              <a:t>Beryllium and aluminium ions have strong tendency to form complexes, BeF</a:t>
            </a:r>
            <a:r>
              <a:rPr lang="en-US" sz="3000" baseline="-25000" smtClean="0"/>
              <a:t>4</a:t>
            </a:r>
            <a:r>
              <a:rPr lang="en-US" sz="3000" baseline="30000" smtClean="0"/>
              <a:t>2-</a:t>
            </a:r>
            <a:r>
              <a:rPr lang="en-US" sz="3000" smtClean="0"/>
              <a:t> and AlF</a:t>
            </a:r>
            <a:r>
              <a:rPr lang="en-US" sz="3000" baseline="-25000" smtClean="0"/>
              <a:t>6</a:t>
            </a:r>
            <a:r>
              <a:rPr lang="en-US" sz="3000" baseline="30000" smtClean="0"/>
              <a:t>3-</a:t>
            </a:r>
            <a:r>
              <a:rPr lang="en-US" sz="3000" smtClean="0"/>
              <a:t>.</a:t>
            </a:r>
          </a:p>
          <a:p>
            <a:endParaRPr lang="en-US" smtClean="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914400" y="838200"/>
            <a:ext cx="6477000" cy="2971800"/>
          </a:xfrm>
        </p:spPr>
        <p:txBody>
          <a:bodyPr/>
          <a:lstStyle/>
          <a:p>
            <a:r>
              <a:rPr lang="en-US" sz="6600" smtClean="0"/>
              <a:t>CALCIUM COMPOUNDS</a:t>
            </a:r>
          </a:p>
        </p:txBody>
      </p:sp>
      <p:sp>
        <p:nvSpPr>
          <p:cNvPr id="3" name="Subtitle 2"/>
          <p:cNvSpPr>
            <a:spLocks noGrp="1"/>
          </p:cNvSpPr>
          <p:nvPr>
            <p:ph type="subTitle" idx="1"/>
          </p:nvPr>
        </p:nvSpPr>
        <p:spPr>
          <a:xfrm>
            <a:off x="5334000" y="5562600"/>
            <a:ext cx="3587750" cy="1066800"/>
          </a:xfrm>
        </p:spPr>
        <p:txBody>
          <a:bodyPr rtlCol="0">
            <a:normAutofit/>
          </a:bodyPr>
          <a:lstStyle/>
          <a:p>
            <a:pPr marL="400050" indent="-400050" fontAlgn="auto">
              <a:spcAft>
                <a:spcPts val="0"/>
              </a:spcAft>
              <a:defRPr/>
            </a:pPr>
            <a:r>
              <a:rPr lang="en-US" sz="1600" dirty="0" smtClean="0"/>
              <a:t>I. Shivkumar Sharma</a:t>
            </a:r>
          </a:p>
          <a:p>
            <a:pPr fontAlgn="auto">
              <a:spcAft>
                <a:spcPts val="0"/>
              </a:spcAft>
              <a:defRPr/>
            </a:pPr>
            <a:r>
              <a:rPr lang="en-US" sz="1600" dirty="0" smtClean="0"/>
              <a:t>XIth  science</a:t>
            </a:r>
            <a:endParaRPr lang="en-US" sz="1600" dirty="0"/>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1"/>
          <p:cNvSpPr>
            <a:spLocks noGrp="1"/>
          </p:cNvSpPr>
          <p:nvPr>
            <p:ph idx="1"/>
          </p:nvPr>
        </p:nvSpPr>
        <p:spPr/>
        <p:txBody>
          <a:bodyPr/>
          <a:lstStyle/>
          <a:p>
            <a:endParaRPr lang="en-US" smtClean="0"/>
          </a:p>
          <a:p>
            <a:endParaRPr lang="en-US" smtClean="0"/>
          </a:p>
          <a:p>
            <a:endParaRPr lang="en-US" smtClean="0"/>
          </a:p>
          <a:p>
            <a:endParaRPr lang="en-US" smtClean="0"/>
          </a:p>
          <a:p>
            <a:endParaRPr lang="en-US" smtClean="0"/>
          </a:p>
          <a:p>
            <a:endParaRPr lang="en-US" smtClean="0"/>
          </a:p>
        </p:txBody>
      </p:sp>
      <p:sp>
        <p:nvSpPr>
          <p:cNvPr id="39938" name="Title 2"/>
          <p:cNvSpPr>
            <a:spLocks noGrp="1"/>
          </p:cNvSpPr>
          <p:nvPr>
            <p:ph type="title"/>
          </p:nvPr>
        </p:nvSpPr>
        <p:spPr/>
        <p:txBody>
          <a:bodyPr/>
          <a:lstStyle/>
          <a:p>
            <a:pPr algn="l"/>
            <a:r>
              <a:rPr lang="en-US" smtClean="0"/>
              <a:t>Calcium oxide </a:t>
            </a:r>
          </a:p>
        </p:txBody>
      </p:sp>
      <p:pic>
        <p:nvPicPr>
          <p:cNvPr id="39940" name="Picture 4" descr="http://upload.wikimedia.org/wikipedia/commons/thumb/0/09/Calcium-oxide-3D-vdW.png/200px-Calcium-oxide-3D-vdW.png">
            <a:hlinkClick r:id="rId2" tooltip="&quot;Calcium oxid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24000"/>
            <a:ext cx="2895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Rectangle 5"/>
          <p:cNvSpPr>
            <a:spLocks noChangeArrowheads="1"/>
          </p:cNvSpPr>
          <p:nvPr/>
        </p:nvSpPr>
        <p:spPr bwMode="auto">
          <a:xfrm>
            <a:off x="609600" y="4191000"/>
            <a:ext cx="80772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t>Calcium oxide</a:t>
            </a:r>
            <a:r>
              <a:rPr lang="en-US" sz="2800"/>
              <a:t> (</a:t>
            </a:r>
            <a:r>
              <a:rPr lang="en-US" sz="2800" b="1"/>
              <a:t>CaO</a:t>
            </a:r>
            <a:r>
              <a:rPr lang="en-US" sz="2800"/>
              <a:t>), commonly known as </a:t>
            </a:r>
            <a:r>
              <a:rPr lang="en-US" sz="2800" b="1"/>
              <a:t>quicklime</a:t>
            </a:r>
            <a:r>
              <a:rPr lang="en-US" sz="2800"/>
              <a:t> or </a:t>
            </a:r>
            <a:r>
              <a:rPr lang="en-US" sz="2800" b="1"/>
              <a:t>burnt lime</a:t>
            </a:r>
            <a:r>
              <a:rPr lang="en-US" sz="2800"/>
              <a:t>, is a widely used chemical compound. It is a white, caustic, alkaline crystalline solid at room temperature.</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1"/>
          <p:cNvSpPr>
            <a:spLocks noGrp="1"/>
          </p:cNvSpPr>
          <p:nvPr>
            <p:ph idx="1"/>
          </p:nvPr>
        </p:nvSpPr>
        <p:spPr/>
        <p:txBody>
          <a:bodyPr>
            <a:normAutofit fontScale="92500" lnSpcReduction="10000"/>
          </a:bodyPr>
          <a:lstStyle/>
          <a:p>
            <a:endParaRPr lang="en-US" smtClean="0"/>
          </a:p>
          <a:p>
            <a:r>
              <a:rPr lang="en-US" sz="2400" smtClean="0"/>
              <a:t>Calcium oxide is usually made by the thermal decomposition of materials such as limestone, that contain calcium carbonate (CaCO</a:t>
            </a:r>
            <a:r>
              <a:rPr lang="en-US" sz="2400" baseline="-25000" smtClean="0"/>
              <a:t>3</a:t>
            </a:r>
            <a:r>
              <a:rPr lang="en-US" sz="2400" smtClean="0"/>
              <a:t>; mineral calcite) in a lime kiln. This is accomplished by heating the material to above 825 °C (1,517 °F),</a:t>
            </a:r>
            <a:r>
              <a:rPr lang="en-US" sz="2400" baseline="30000" smtClean="0"/>
              <a:t> </a:t>
            </a:r>
            <a:r>
              <a:rPr lang="en-US" sz="2400" smtClean="0"/>
              <a:t> a process called calcination or </a:t>
            </a:r>
            <a:r>
              <a:rPr lang="en-US" sz="2400" i="1" smtClean="0"/>
              <a:t>lime-burning</a:t>
            </a:r>
            <a:r>
              <a:rPr lang="en-US" sz="2400" smtClean="0"/>
              <a:t>, to liberate a molecule of carbon dioxide (CO</a:t>
            </a:r>
            <a:r>
              <a:rPr lang="en-US" sz="2400" baseline="-25000" smtClean="0"/>
              <a:t>2</a:t>
            </a:r>
            <a:r>
              <a:rPr lang="en-US" sz="2400" smtClean="0"/>
              <a:t>); leaving quicklime. </a:t>
            </a:r>
          </a:p>
          <a:p>
            <a:endParaRPr lang="en-US" sz="2400" smtClean="0"/>
          </a:p>
          <a:p>
            <a:r>
              <a:rPr lang="en-US" sz="2800" smtClean="0"/>
              <a:t>CaCO</a:t>
            </a:r>
            <a:r>
              <a:rPr lang="en-US" sz="2000" smtClean="0"/>
              <a:t>3                               </a:t>
            </a:r>
            <a:r>
              <a:rPr lang="en-US" sz="2800" smtClean="0"/>
              <a:t>CaO + CO</a:t>
            </a:r>
            <a:r>
              <a:rPr lang="en-US" sz="1800" smtClean="0"/>
              <a:t>2</a:t>
            </a:r>
            <a:endParaRPr lang="en-US" sz="2800" smtClean="0"/>
          </a:p>
        </p:txBody>
      </p:sp>
      <p:sp>
        <p:nvSpPr>
          <p:cNvPr id="40962" name="Title 2"/>
          <p:cNvSpPr>
            <a:spLocks noGrp="1"/>
          </p:cNvSpPr>
          <p:nvPr>
            <p:ph type="title"/>
          </p:nvPr>
        </p:nvSpPr>
        <p:spPr/>
        <p:txBody>
          <a:bodyPr/>
          <a:lstStyle/>
          <a:p>
            <a:pPr algn="l"/>
            <a:r>
              <a:rPr lang="en-US" smtClean="0"/>
              <a:t>Preparation of CaO</a:t>
            </a:r>
          </a:p>
        </p:txBody>
      </p:sp>
      <p:sp>
        <p:nvSpPr>
          <p:cNvPr id="7" name="Left-Right Arrow 6"/>
          <p:cNvSpPr/>
          <p:nvPr/>
        </p:nvSpPr>
        <p:spPr>
          <a:xfrm>
            <a:off x="2209800" y="5715000"/>
            <a:ext cx="1524000" cy="304800"/>
          </a:xfrm>
          <a:prstGeom prst="leftRightArrow">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endParaRPr lang="en-US" dirty="0">
              <a:solidFill>
                <a:schemeClr val="tx1"/>
              </a:solidFill>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1"/>
          <p:cNvSpPr>
            <a:spLocks noGrp="1"/>
          </p:cNvSpPr>
          <p:nvPr>
            <p:ph idx="1"/>
          </p:nvPr>
        </p:nvSpPr>
        <p:spPr/>
        <p:txBody>
          <a:bodyPr>
            <a:normAutofit fontScale="92500"/>
          </a:bodyPr>
          <a:lstStyle/>
          <a:p>
            <a:r>
              <a:rPr lang="en-US" sz="2800" smtClean="0"/>
              <a:t>When quicklime is heated to 2,400 °C (4,350 °F), it emits an intense glow. This form of illumination is known as a limelight, and was used broadly in theatrical productions prior to the invention of electric lighting.</a:t>
            </a:r>
          </a:p>
          <a:p>
            <a:endParaRPr lang="en-US" sz="2800" smtClean="0"/>
          </a:p>
          <a:p>
            <a:r>
              <a:rPr lang="en-US" sz="2800" smtClean="0"/>
              <a:t>Calcium Oxide is also a key ingredient for the process of making cement.</a:t>
            </a:r>
          </a:p>
          <a:p>
            <a:endParaRPr lang="en-US" smtClean="0"/>
          </a:p>
          <a:p>
            <a:endParaRPr lang="en-US" smtClean="0"/>
          </a:p>
          <a:p>
            <a:endParaRPr lang="en-US" smtClean="0"/>
          </a:p>
        </p:txBody>
      </p:sp>
      <p:sp>
        <p:nvSpPr>
          <p:cNvPr id="41986" name="Title 2"/>
          <p:cNvSpPr>
            <a:spLocks noGrp="1"/>
          </p:cNvSpPr>
          <p:nvPr>
            <p:ph type="title"/>
          </p:nvPr>
        </p:nvSpPr>
        <p:spPr/>
        <p:txBody>
          <a:bodyPr/>
          <a:lstStyle/>
          <a:p>
            <a:pPr algn="l"/>
            <a:r>
              <a:rPr lang="en-US" smtClean="0"/>
              <a:t>Uses of CaO</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pPr marL="0" indent="0">
              <a:buFont typeface="Arial" pitchFamily="34" charset="0"/>
              <a:buNone/>
            </a:pPr>
            <a:r>
              <a:rPr lang="en-US" smtClean="0"/>
              <a:t>The oxides of these six metals are basic (alkaline), especially when combined with water. "Earth" is said as it is found in the earth crust. Hence, the term "alkali earths" is often used to describe these elements.</a:t>
            </a:r>
          </a:p>
          <a:p>
            <a:pPr marL="0" indent="0">
              <a:buFont typeface="Arial" pitchFamily="34" charset="0"/>
              <a:buNone/>
            </a:pPr>
            <a:endParaRPr lang="en-US" smtClean="0"/>
          </a:p>
        </p:txBody>
      </p:sp>
      <p:sp>
        <p:nvSpPr>
          <p:cNvPr id="6146" name="Title 1"/>
          <p:cNvSpPr>
            <a:spLocks noGrp="1"/>
          </p:cNvSpPr>
          <p:nvPr>
            <p:ph type="title"/>
          </p:nvPr>
        </p:nvSpPr>
        <p:spPr/>
        <p:txBody>
          <a:bodyPr/>
          <a:lstStyle/>
          <a:p>
            <a:r>
              <a:rPr lang="en-US" smtClean="0"/>
              <a:t>Why this name?</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p:txBody>
          <a:bodyPr/>
          <a:lstStyle/>
          <a:p>
            <a:r>
              <a:rPr lang="en-US" smtClean="0"/>
              <a:t>It is used in the manufacture of sodium carbonate from caustic soda.</a:t>
            </a:r>
          </a:p>
          <a:p>
            <a:r>
              <a:rPr lang="en-US" smtClean="0"/>
              <a:t>Used for purification of sugar</a:t>
            </a:r>
          </a:p>
        </p:txBody>
      </p:sp>
      <p:sp>
        <p:nvSpPr>
          <p:cNvPr id="43010" name="Title 1"/>
          <p:cNvSpPr>
            <a:spLocks noGrp="1"/>
          </p:cNvSpPr>
          <p:nvPr>
            <p:ph type="title"/>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rtlCol="0">
            <a:normAutofit/>
          </a:bodyPr>
          <a:lstStyle/>
          <a:p>
            <a:pPr fontAlgn="auto">
              <a:spcAft>
                <a:spcPts val="0"/>
              </a:spcAft>
              <a:defRPr/>
            </a:pPr>
            <a:r>
              <a:rPr lang="en-US" dirty="0" smtClean="0"/>
              <a:t>Due to the vigorous reaction of quicklime with water, quicklime causes severe irritation when inhaled or placed in contact with moist skin or eyes. Inhalation may cause coughing, sneezing, labored breathing. It may then evolve into burns, abdominal pain, nausea and vomiting.  </a:t>
            </a:r>
          </a:p>
          <a:p>
            <a:pPr fontAlgn="auto">
              <a:spcAft>
                <a:spcPts val="0"/>
              </a:spcAft>
              <a:defRPr/>
            </a:pPr>
            <a:endParaRPr lang="en-US" dirty="0" smtClean="0"/>
          </a:p>
          <a:p>
            <a:pPr fontAlgn="auto">
              <a:spcAft>
                <a:spcPts val="0"/>
              </a:spcAft>
              <a:defRPr/>
            </a:pPr>
            <a:r>
              <a:rPr lang="en-US" dirty="0" smtClean="0"/>
              <a:t>Although quicklime is not considered a fire hazard, its reaction with water can release enough heat to ignite combustible materials.</a:t>
            </a:r>
          </a:p>
          <a:p>
            <a:pPr fontAlgn="auto">
              <a:spcAft>
                <a:spcPts val="0"/>
              </a:spcAft>
              <a:defRPr/>
            </a:pPr>
            <a:endParaRPr lang="en-US" dirty="0" smtClean="0"/>
          </a:p>
          <a:p>
            <a:pPr fontAlgn="auto">
              <a:spcAft>
                <a:spcPts val="0"/>
              </a:spcAft>
              <a:defRPr/>
            </a:pPr>
            <a:endParaRPr lang="en-US" dirty="0" smtClean="0"/>
          </a:p>
          <a:p>
            <a:pPr fontAlgn="auto">
              <a:spcAft>
                <a:spcPts val="0"/>
              </a:spcAft>
              <a:defRPr/>
            </a:pPr>
            <a:endParaRPr lang="en-US" dirty="0"/>
          </a:p>
        </p:txBody>
      </p:sp>
      <p:sp>
        <p:nvSpPr>
          <p:cNvPr id="44034" name="Title 2"/>
          <p:cNvSpPr>
            <a:spLocks noGrp="1"/>
          </p:cNvSpPr>
          <p:nvPr>
            <p:ph type="title"/>
          </p:nvPr>
        </p:nvSpPr>
        <p:spPr/>
        <p:txBody>
          <a:bodyPr/>
          <a:lstStyle/>
          <a:p>
            <a:pPr algn="l"/>
            <a:r>
              <a:rPr lang="en-US" smtClean="0"/>
              <a:t>Precautions to be taken with CaO</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85000" lnSpcReduction="20000"/>
          </a:bodyPr>
          <a:lstStyle/>
          <a:p>
            <a:pPr fontAlgn="auto">
              <a:spcAft>
                <a:spcPts val="0"/>
              </a:spcAft>
              <a:defRPr/>
            </a:pPr>
            <a:r>
              <a:rPr lang="en-US" sz="3000" dirty="0" smtClean="0"/>
              <a:t>Calcium hydroxide, traditionally called slaked lime, is an inorganic compound with the chemical formula Ca(OH)</a:t>
            </a:r>
            <a:r>
              <a:rPr lang="en-US" sz="3000" baseline="-25000" dirty="0" smtClean="0"/>
              <a:t>2</a:t>
            </a:r>
            <a:r>
              <a:rPr lang="en-US" sz="3000" dirty="0" smtClean="0"/>
              <a:t>. It is a colorless crystal or white powder and is obtained when calcium oxide (called </a:t>
            </a:r>
            <a:r>
              <a:rPr lang="en-US" sz="3000" i="1" dirty="0" smtClean="0"/>
              <a:t>lime</a:t>
            </a:r>
            <a:r>
              <a:rPr lang="en-US" sz="3000" dirty="0" smtClean="0"/>
              <a:t> or </a:t>
            </a:r>
            <a:r>
              <a:rPr lang="en-US" sz="3000" i="1" dirty="0" smtClean="0"/>
              <a:t>quicklime</a:t>
            </a:r>
            <a:r>
              <a:rPr lang="en-US" sz="3000" dirty="0" smtClean="0"/>
              <a:t>) is mixed, or "slaked" with water. It has many names including hydrated lime, builders lime, slack lime, cal, or pickling lime. It is of low toxicity. Calcium hydroxide is used in many applications, including food preparation.</a:t>
            </a:r>
          </a:p>
          <a:p>
            <a:pPr fontAlgn="auto">
              <a:spcAft>
                <a:spcPts val="0"/>
              </a:spcAft>
              <a:defRPr/>
            </a:pPr>
            <a:endParaRPr lang="en-US" dirty="0"/>
          </a:p>
        </p:txBody>
      </p:sp>
      <p:sp>
        <p:nvSpPr>
          <p:cNvPr id="45058" name="Title 1"/>
          <p:cNvSpPr>
            <a:spLocks noGrp="1"/>
          </p:cNvSpPr>
          <p:nvPr>
            <p:ph type="title"/>
          </p:nvPr>
        </p:nvSpPr>
        <p:spPr/>
        <p:txBody>
          <a:bodyPr/>
          <a:lstStyle/>
          <a:p>
            <a:pPr algn="l"/>
            <a:r>
              <a:rPr lang="en-US" smtClean="0"/>
              <a:t>Calcium hydroxide Ca(OH)</a:t>
            </a:r>
            <a:r>
              <a:rPr lang="en-US" sz="2400" smtClean="0"/>
              <a:t>2</a:t>
            </a:r>
            <a:endParaRPr lang="en-US" smtClean="0"/>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p:txBody>
          <a:bodyPr/>
          <a:lstStyle/>
          <a:p>
            <a:r>
              <a:rPr lang="en-US" smtClean="0"/>
              <a:t>Calcium hydroxide is produced commercially by treating lime with water:</a:t>
            </a:r>
          </a:p>
          <a:p>
            <a:pPr>
              <a:buFont typeface="Arial" pitchFamily="34" charset="0"/>
              <a:buNone/>
            </a:pPr>
            <a:r>
              <a:rPr lang="en-US" smtClean="0"/>
              <a:t>                CaO + H</a:t>
            </a:r>
            <a:r>
              <a:rPr lang="en-US" baseline="-25000" smtClean="0"/>
              <a:t>2</a:t>
            </a:r>
            <a:r>
              <a:rPr lang="en-US" smtClean="0"/>
              <a:t>O → Ca(OH)</a:t>
            </a:r>
            <a:r>
              <a:rPr lang="en-US" baseline="-25000" smtClean="0"/>
              <a:t>2</a:t>
            </a:r>
          </a:p>
          <a:p>
            <a:pPr>
              <a:buFont typeface="Arial" pitchFamily="34" charset="0"/>
              <a:buNone/>
            </a:pPr>
            <a:endParaRPr lang="en-US" smtClean="0"/>
          </a:p>
          <a:p>
            <a:r>
              <a:rPr lang="en-US" smtClean="0"/>
              <a:t>In the laboratory it can be prepared by mixing an aqueous solutions of calcium chloride and sodium hydroxide. </a:t>
            </a:r>
          </a:p>
          <a:p>
            <a:pPr>
              <a:buFont typeface="Arial" pitchFamily="34" charset="0"/>
              <a:buNone/>
            </a:pPr>
            <a:r>
              <a:rPr lang="en-US" smtClean="0"/>
              <a:t>        CaCl</a:t>
            </a:r>
            <a:r>
              <a:rPr lang="en-US" sz="1600" smtClean="0"/>
              <a:t>2 </a:t>
            </a:r>
            <a:r>
              <a:rPr lang="en-US" smtClean="0"/>
              <a:t>+ 2NaOH → Ca(OH)</a:t>
            </a:r>
            <a:r>
              <a:rPr lang="en-US" sz="1600" smtClean="0"/>
              <a:t>2 </a:t>
            </a:r>
            <a:r>
              <a:rPr lang="en-US" smtClean="0"/>
              <a:t>+2NaCl            </a:t>
            </a:r>
          </a:p>
        </p:txBody>
      </p:sp>
      <p:sp>
        <p:nvSpPr>
          <p:cNvPr id="46082" name="Title 1"/>
          <p:cNvSpPr>
            <a:spLocks noGrp="1"/>
          </p:cNvSpPr>
          <p:nvPr>
            <p:ph type="title"/>
          </p:nvPr>
        </p:nvSpPr>
        <p:spPr/>
        <p:txBody>
          <a:bodyPr/>
          <a:lstStyle/>
          <a:p>
            <a:pPr algn="l"/>
            <a:r>
              <a:rPr lang="en-US" smtClean="0"/>
              <a:t>Preparation </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a:xfrm>
            <a:off x="457200" y="1646238"/>
            <a:ext cx="8229600" cy="4983162"/>
          </a:xfrm>
        </p:spPr>
        <p:txBody>
          <a:bodyPr/>
          <a:lstStyle/>
          <a:p>
            <a:r>
              <a:rPr lang="en-US" smtClean="0"/>
              <a:t>Reaction with CO</a:t>
            </a:r>
            <a:r>
              <a:rPr lang="en-US" sz="1600" smtClean="0"/>
              <a:t>2 </a:t>
            </a:r>
          </a:p>
          <a:p>
            <a:pPr>
              <a:buFont typeface="Arial" pitchFamily="34" charset="0"/>
              <a:buNone/>
            </a:pPr>
            <a:r>
              <a:rPr lang="en-US" sz="1600" smtClean="0"/>
              <a:t>      </a:t>
            </a:r>
            <a:r>
              <a:rPr lang="en-US" smtClean="0"/>
              <a:t>Ca(OH)</a:t>
            </a:r>
            <a:r>
              <a:rPr lang="en-US" sz="1600" smtClean="0"/>
              <a:t>2 </a:t>
            </a:r>
            <a:r>
              <a:rPr lang="en-US" smtClean="0"/>
              <a:t>+ CO</a:t>
            </a:r>
            <a:r>
              <a:rPr lang="en-US" sz="1600" smtClean="0"/>
              <a:t>2  </a:t>
            </a:r>
            <a:r>
              <a:rPr lang="en-US" sz="4800" smtClean="0"/>
              <a:t>→ </a:t>
            </a:r>
            <a:r>
              <a:rPr lang="en-US" smtClean="0"/>
              <a:t>CaCO</a:t>
            </a:r>
            <a:r>
              <a:rPr lang="en-US" sz="1600" smtClean="0"/>
              <a:t>3 </a:t>
            </a:r>
            <a:r>
              <a:rPr lang="en-US" smtClean="0"/>
              <a:t>+ H</a:t>
            </a:r>
            <a:r>
              <a:rPr lang="en-US" sz="1600" smtClean="0"/>
              <a:t>2</a:t>
            </a:r>
            <a:r>
              <a:rPr lang="en-US" smtClean="0"/>
              <a:t>O</a:t>
            </a:r>
          </a:p>
          <a:p>
            <a:r>
              <a:rPr lang="en-US" smtClean="0"/>
              <a:t>Reaction with excess of CO</a:t>
            </a:r>
            <a:r>
              <a:rPr lang="en-US" sz="1600" smtClean="0"/>
              <a:t>2</a:t>
            </a:r>
          </a:p>
          <a:p>
            <a:pPr>
              <a:buFont typeface="Arial" pitchFamily="34" charset="0"/>
              <a:buNone/>
            </a:pPr>
            <a:r>
              <a:rPr lang="en-US" sz="1600" smtClean="0"/>
              <a:t>       </a:t>
            </a:r>
            <a:r>
              <a:rPr lang="pt-BR" smtClean="0"/>
              <a:t>CaCO</a:t>
            </a:r>
            <a:r>
              <a:rPr lang="pt-BR" sz="1600" smtClean="0"/>
              <a:t>3</a:t>
            </a:r>
            <a:r>
              <a:rPr lang="pt-BR" smtClean="0"/>
              <a:t>+CO</a:t>
            </a:r>
            <a:r>
              <a:rPr lang="pt-BR" sz="1600" smtClean="0"/>
              <a:t>2</a:t>
            </a:r>
            <a:r>
              <a:rPr lang="pt-BR" smtClean="0"/>
              <a:t> +H</a:t>
            </a:r>
            <a:r>
              <a:rPr lang="pt-BR" sz="1600" smtClean="0"/>
              <a:t>2</a:t>
            </a:r>
            <a:r>
              <a:rPr lang="pt-BR" smtClean="0"/>
              <a:t>O→Ca(HCO</a:t>
            </a:r>
            <a:r>
              <a:rPr lang="pt-BR" baseline="-25000" smtClean="0"/>
              <a:t>3</a:t>
            </a:r>
            <a:r>
              <a:rPr lang="pt-BR" smtClean="0"/>
              <a:t>)</a:t>
            </a:r>
            <a:r>
              <a:rPr lang="pt-BR" baseline="-25000" smtClean="0"/>
              <a:t>2</a:t>
            </a:r>
            <a:endParaRPr lang="en-US" smtClean="0"/>
          </a:p>
          <a:p>
            <a:r>
              <a:rPr lang="en-US" smtClean="0"/>
              <a:t>Milk of lime reacts with chlorine to form hypochlorite, a constituent of bleaching powder.</a:t>
            </a:r>
          </a:p>
          <a:p>
            <a:pPr>
              <a:buFont typeface="Arial" pitchFamily="34" charset="0"/>
              <a:buNone/>
            </a:pPr>
            <a:r>
              <a:rPr lang="pt-BR" smtClean="0"/>
              <a:t>      </a:t>
            </a:r>
            <a:endParaRPr lang="en-US" smtClean="0"/>
          </a:p>
        </p:txBody>
      </p:sp>
      <p:sp>
        <p:nvSpPr>
          <p:cNvPr id="47106" name="Title 1"/>
          <p:cNvSpPr>
            <a:spLocks noGrp="1"/>
          </p:cNvSpPr>
          <p:nvPr>
            <p:ph type="title"/>
          </p:nvPr>
        </p:nvSpPr>
        <p:spPr/>
        <p:txBody>
          <a:bodyPr/>
          <a:lstStyle/>
          <a:p>
            <a:pPr algn="l"/>
            <a:r>
              <a:rPr lang="en-US" smtClean="0"/>
              <a:t>Properties of Ca(OH)</a:t>
            </a:r>
            <a:r>
              <a:rPr lang="en-US" sz="2800" smtClean="0"/>
              <a:t>2</a:t>
            </a:r>
            <a:endParaRPr lang="en-US" smtClean="0"/>
          </a:p>
        </p:txBody>
      </p:sp>
      <p:pic>
        <p:nvPicPr>
          <p:cNvPr id="4710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334000"/>
            <a:ext cx="7696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p:txBody>
          <a:bodyPr/>
          <a:lstStyle/>
          <a:p>
            <a:r>
              <a:rPr lang="en-US" smtClean="0"/>
              <a:t>It is used in the preparation of mortar, a building material.</a:t>
            </a:r>
          </a:p>
          <a:p>
            <a:r>
              <a:rPr lang="en-US" smtClean="0"/>
              <a:t>It is used in white wash due to its disinfectant nature.</a:t>
            </a:r>
          </a:p>
          <a:p>
            <a:r>
              <a:rPr lang="en-US" smtClean="0"/>
              <a:t> It is used in glass making, in tanning industry, for the preparation of bleaching powder and for purification of sugar</a:t>
            </a:r>
          </a:p>
        </p:txBody>
      </p:sp>
      <p:sp>
        <p:nvSpPr>
          <p:cNvPr id="48130" name="Title 1"/>
          <p:cNvSpPr>
            <a:spLocks noGrp="1"/>
          </p:cNvSpPr>
          <p:nvPr>
            <p:ph type="title"/>
          </p:nvPr>
        </p:nvSpPr>
        <p:spPr/>
        <p:txBody>
          <a:bodyPr/>
          <a:lstStyle/>
          <a:p>
            <a:pPr algn="l"/>
            <a:r>
              <a:rPr lang="en-US" smtClean="0"/>
              <a:t>Uses </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6"/>
          <p:cNvSpPr>
            <a:spLocks noGrp="1"/>
          </p:cNvSpPr>
          <p:nvPr>
            <p:ph idx="1"/>
          </p:nvPr>
        </p:nvSpPr>
        <p:spPr>
          <a:xfrm>
            <a:off x="457200" y="3200400"/>
            <a:ext cx="8305800" cy="3352800"/>
          </a:xfrm>
        </p:spPr>
        <p:txBody>
          <a:bodyPr>
            <a:normAutofit lnSpcReduction="10000"/>
          </a:bodyPr>
          <a:lstStyle/>
          <a:p>
            <a:r>
              <a:rPr lang="en-US" sz="2400" smtClean="0"/>
              <a:t>Calcium carbonate is a chemical compound with the formula CaCO</a:t>
            </a:r>
            <a:r>
              <a:rPr lang="en-US" sz="2400" baseline="-25000" smtClean="0"/>
              <a:t>3</a:t>
            </a:r>
            <a:r>
              <a:rPr lang="en-US" sz="2400" smtClean="0"/>
              <a:t>. It is a common substance found in rocks in all parts of the world, and is the main component of shells of marine organisms, snails, coal balls, pearls, and eggshells. Calcium carbonate is the active ingredient in agricultural lime, and is usually the principal cause of hard water. It is commonly used medicinally as a calcium supplement or as an antacid, but excessive consumption can be hazardous. </a:t>
            </a:r>
          </a:p>
        </p:txBody>
      </p:sp>
      <p:sp>
        <p:nvSpPr>
          <p:cNvPr id="49154" name="Title 1"/>
          <p:cNvSpPr>
            <a:spLocks noGrp="1"/>
          </p:cNvSpPr>
          <p:nvPr>
            <p:ph type="title"/>
          </p:nvPr>
        </p:nvSpPr>
        <p:spPr>
          <a:xfrm>
            <a:off x="457200" y="254000"/>
            <a:ext cx="8229600" cy="812800"/>
          </a:xfrm>
        </p:spPr>
        <p:txBody>
          <a:bodyPr/>
          <a:lstStyle/>
          <a:p>
            <a:pPr algn="l"/>
            <a:r>
              <a:rPr lang="en-US" smtClean="0"/>
              <a:t>Calcium carbonate</a:t>
            </a:r>
          </a:p>
        </p:txBody>
      </p:sp>
      <p:pic>
        <p:nvPicPr>
          <p:cNvPr id="49156" name="Picture 8" descr="http://upload.wikimedia.org/wikipedia/commons/thumb/8/85/Calcium-carbonate-xtal-3D-vdW.png/150px-Calcium-carbonate-xtal-3D-vdW.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066800"/>
            <a:ext cx="3352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9" descr="http://upload.wikimedia.org/wikipedia/commons/thumb/d/d3/Calcium_carbonate.png/120px-Calcium_carbonate.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1295400"/>
            <a:ext cx="2743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p:txBody>
          <a:bodyPr>
            <a:normAutofit fontScale="92500" lnSpcReduction="10000"/>
          </a:bodyPr>
          <a:lstStyle/>
          <a:p>
            <a:r>
              <a:rPr lang="en-US" sz="2600" smtClean="0"/>
              <a:t>The vast majority of calcium carbonate used in industry is extracted by mining or quarrying. Pure calcium carbonate (e.g. for food or pharmaceutical use), can be produced from a pure quarried source (usually marble).</a:t>
            </a:r>
          </a:p>
          <a:p>
            <a:endParaRPr lang="en-US" sz="2800" smtClean="0"/>
          </a:p>
          <a:p>
            <a:r>
              <a:rPr lang="en-US" sz="2800" smtClean="0"/>
              <a:t>Passing CO</a:t>
            </a:r>
            <a:r>
              <a:rPr lang="en-US" sz="1200" smtClean="0"/>
              <a:t>2  </a:t>
            </a:r>
            <a:r>
              <a:rPr lang="en-US" smtClean="0"/>
              <a:t> through slaked lime</a:t>
            </a:r>
          </a:p>
          <a:p>
            <a:endParaRPr lang="en-US" smtClean="0"/>
          </a:p>
          <a:p>
            <a:pPr>
              <a:buFont typeface="Arial" pitchFamily="34" charset="0"/>
              <a:buNone/>
            </a:pPr>
            <a:r>
              <a:rPr lang="en-US" smtClean="0"/>
              <a:t> </a:t>
            </a:r>
            <a:endParaRPr lang="en-US" sz="2800" smtClean="0"/>
          </a:p>
          <a:p>
            <a:endParaRPr lang="en-US" smtClean="0"/>
          </a:p>
        </p:txBody>
      </p:sp>
      <p:sp>
        <p:nvSpPr>
          <p:cNvPr id="50178" name="Title 1"/>
          <p:cNvSpPr>
            <a:spLocks noGrp="1"/>
          </p:cNvSpPr>
          <p:nvPr>
            <p:ph type="title"/>
          </p:nvPr>
        </p:nvSpPr>
        <p:spPr/>
        <p:txBody>
          <a:bodyPr/>
          <a:lstStyle/>
          <a:p>
            <a:pPr algn="l"/>
            <a:r>
              <a:rPr lang="en-US" smtClean="0"/>
              <a:t>Preparation  </a:t>
            </a:r>
          </a:p>
        </p:txBody>
      </p:sp>
      <p:pic>
        <p:nvPicPr>
          <p:cNvPr id="5018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800600"/>
            <a:ext cx="6677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p:txBody>
          <a:bodyPr/>
          <a:lstStyle/>
          <a:p>
            <a:r>
              <a:rPr lang="en-US" smtClean="0"/>
              <a:t>Addition of calcium chloride to sodium carbonate </a:t>
            </a:r>
          </a:p>
          <a:p>
            <a:endParaRPr lang="en-US" smtClean="0"/>
          </a:p>
          <a:p>
            <a:endParaRPr lang="en-US" smtClean="0"/>
          </a:p>
          <a:p>
            <a:r>
              <a:rPr lang="en-US" smtClean="0"/>
              <a:t>Addition of excess carbon dioxide should be avoided as it will lead to the formation of water soluble sodium hydrogen carbonate  </a:t>
            </a:r>
          </a:p>
          <a:p>
            <a:pPr>
              <a:buFont typeface="Arial" pitchFamily="34" charset="0"/>
              <a:buNone/>
            </a:pPr>
            <a:r>
              <a:rPr lang="en-US" smtClean="0"/>
              <a:t>   </a:t>
            </a:r>
          </a:p>
        </p:txBody>
      </p:sp>
      <p:sp>
        <p:nvSpPr>
          <p:cNvPr id="51202" name="Title 1"/>
          <p:cNvSpPr>
            <a:spLocks noGrp="1"/>
          </p:cNvSpPr>
          <p:nvPr>
            <p:ph type="title"/>
          </p:nvPr>
        </p:nvSpPr>
        <p:spPr/>
        <p:txBody>
          <a:bodyPr/>
          <a:lstStyle/>
          <a:p>
            <a:endParaRPr lang="en-US" smtClean="0"/>
          </a:p>
        </p:txBody>
      </p:sp>
      <p:pic>
        <p:nvPicPr>
          <p:cNvPr id="512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743200"/>
            <a:ext cx="83804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p:txBody>
          <a:bodyPr/>
          <a:lstStyle/>
          <a:p>
            <a:r>
              <a:rPr lang="en-US" smtClean="0"/>
              <a:t>Used as building block as marble</a:t>
            </a:r>
          </a:p>
          <a:p>
            <a:r>
              <a:rPr lang="en-US" smtClean="0"/>
              <a:t>Used in manufacturing of quick lime </a:t>
            </a:r>
          </a:p>
          <a:p>
            <a:r>
              <a:rPr lang="en-US" smtClean="0"/>
              <a:t>Specially precipitated calcium carbonate is used is manufacturing of high quality paper.</a:t>
            </a:r>
          </a:p>
          <a:p>
            <a:r>
              <a:rPr lang="en-US" smtClean="0"/>
              <a:t>Used in manufacturing of antacids </a:t>
            </a:r>
          </a:p>
          <a:p>
            <a:r>
              <a:rPr lang="en-US" smtClean="0"/>
              <a:t>Used as filler in cosmetics</a:t>
            </a:r>
          </a:p>
          <a:p>
            <a:r>
              <a:rPr lang="en-US" smtClean="0"/>
              <a:t>Used as a constituent in chewing gum </a:t>
            </a:r>
          </a:p>
          <a:p>
            <a:endParaRPr lang="en-US" smtClean="0"/>
          </a:p>
        </p:txBody>
      </p:sp>
      <p:sp>
        <p:nvSpPr>
          <p:cNvPr id="52226" name="Title 1"/>
          <p:cNvSpPr>
            <a:spLocks noGrp="1"/>
          </p:cNvSpPr>
          <p:nvPr>
            <p:ph type="title"/>
          </p:nvPr>
        </p:nvSpPr>
        <p:spPr/>
        <p:txBody>
          <a:bodyPr/>
          <a:lstStyle/>
          <a:p>
            <a:pPr algn="l"/>
            <a:r>
              <a:rPr lang="en-US" smtClean="0"/>
              <a:t>Uses </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US" dirty="0"/>
              <a:t>T</a:t>
            </a:r>
            <a:r>
              <a:rPr lang="en-US" dirty="0" smtClean="0"/>
              <a:t>here </a:t>
            </a:r>
            <a:r>
              <a:rPr lang="en-US" dirty="0"/>
              <a:t>are four principle orbitals (s, p, d, and f) which are filled according to the energy level and valence electrons of the element. </a:t>
            </a:r>
            <a:r>
              <a:rPr lang="en-US" dirty="0" smtClean="0"/>
              <a:t>The </a:t>
            </a:r>
            <a:r>
              <a:rPr lang="en-US" dirty="0"/>
              <a:t>s-orbital can hold 2 electrons, and the other three orbitals can hold up to 6, 10, and 14 electrons, respectively. The s-orbital primarily denotes group 1 or group 2 elements, the p-orbital denotes group 13, 14, 15, 16, 17, or 18 elements, and the f-orbital denotes the Lanthanides and Actinides group. </a:t>
            </a:r>
          </a:p>
          <a:p>
            <a:pPr marL="0" indent="0" fontAlgn="auto">
              <a:spcAft>
                <a:spcPts val="0"/>
              </a:spcAft>
              <a:buFont typeface="Arial" pitchFamily="34" charset="0"/>
              <a:buNone/>
              <a:defRPr/>
            </a:pPr>
            <a:r>
              <a:rPr lang="en-US" dirty="0"/>
              <a:t>The electron configuration of transition metals is special in the sense that they can be found in numerous oxidation states. </a:t>
            </a:r>
          </a:p>
        </p:txBody>
      </p:sp>
      <p:sp>
        <p:nvSpPr>
          <p:cNvPr id="7170" name="Title 1"/>
          <p:cNvSpPr>
            <a:spLocks noGrp="1"/>
          </p:cNvSpPr>
          <p:nvPr>
            <p:ph type="title"/>
          </p:nvPr>
        </p:nvSpPr>
        <p:spPr/>
        <p:txBody>
          <a:bodyPr/>
          <a:lstStyle/>
          <a:p>
            <a:r>
              <a:rPr lang="en-US" smtClean="0"/>
              <a:t>Electronic Configuration </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600200"/>
            <a:ext cx="8631238" cy="762000"/>
          </a:xfrm>
        </p:spPr>
      </p:pic>
      <p:sp>
        <p:nvSpPr>
          <p:cNvPr id="53250" name="Title 1"/>
          <p:cNvSpPr>
            <a:spLocks noGrp="1"/>
          </p:cNvSpPr>
          <p:nvPr>
            <p:ph type="title"/>
          </p:nvPr>
        </p:nvSpPr>
        <p:spPr/>
        <p:txBody>
          <a:bodyPr/>
          <a:lstStyle/>
          <a:p>
            <a:pPr algn="l"/>
            <a:r>
              <a:rPr lang="en-US" smtClean="0"/>
              <a:t>Calcium sulphate </a:t>
            </a:r>
            <a:r>
              <a:rPr lang="en-US" sz="3600" smtClean="0"/>
              <a:t>(Plaster Of Paris)</a:t>
            </a:r>
            <a:r>
              <a:rPr lang="en-US" smtClean="0"/>
              <a:t> </a:t>
            </a:r>
          </a:p>
        </p:txBody>
      </p:sp>
      <p:sp>
        <p:nvSpPr>
          <p:cNvPr id="7" name="TextBox 6"/>
          <p:cNvSpPr txBox="1"/>
          <p:nvPr/>
        </p:nvSpPr>
        <p:spPr>
          <a:xfrm>
            <a:off x="533400" y="2667000"/>
            <a:ext cx="7543800" cy="3970338"/>
          </a:xfrm>
          <a:prstGeom prst="rect">
            <a:avLst/>
          </a:prstGeom>
          <a:noFill/>
        </p:spPr>
        <p:txBody>
          <a:bodyPr>
            <a:spAutoFit/>
          </a:bodyPr>
          <a:lstStyle/>
          <a:p>
            <a:pPr marL="514350" indent="-514350" fontAlgn="auto">
              <a:spcBef>
                <a:spcPts val="0"/>
              </a:spcBef>
              <a:spcAft>
                <a:spcPts val="0"/>
              </a:spcAft>
              <a:buFont typeface="+mj-lt"/>
              <a:buAutoNum type="arabicPeriod"/>
              <a:defRPr/>
            </a:pPr>
            <a:r>
              <a:rPr lang="en-US" sz="2800" dirty="0">
                <a:latin typeface="+mn-lt"/>
                <a:cs typeface="+mn-cs"/>
              </a:rPr>
              <a:t> P.O.P is obtained when gypsum is heated at 393 k</a:t>
            </a:r>
          </a:p>
          <a:p>
            <a:pPr marL="514350" indent="-514350" fontAlgn="auto">
              <a:spcBef>
                <a:spcPts val="0"/>
              </a:spcBef>
              <a:spcAft>
                <a:spcPts val="0"/>
              </a:spcAft>
              <a:buFont typeface="+mj-lt"/>
              <a:buAutoNum type="arabicPeriod"/>
              <a:defRPr/>
            </a:pPr>
            <a:r>
              <a:rPr lang="en-US" sz="2800" dirty="0">
                <a:latin typeface="+mn-lt"/>
                <a:cs typeface="+mn-cs"/>
              </a:rPr>
              <a:t> If  heated above 393k no water of crystallization if left and compound known as  “dead burnt plaster is obtained”   </a:t>
            </a:r>
          </a:p>
          <a:p>
            <a:pPr marL="514350" indent="-514350" fontAlgn="auto">
              <a:spcBef>
                <a:spcPts val="0"/>
              </a:spcBef>
              <a:spcAft>
                <a:spcPts val="0"/>
              </a:spcAft>
              <a:buFont typeface="+mj-lt"/>
              <a:buAutoNum type="arabicPeriod"/>
              <a:defRPr/>
            </a:pPr>
            <a:r>
              <a:rPr lang="en-US" sz="2800" dirty="0">
                <a:latin typeface="+mn-lt"/>
                <a:cs typeface="+mn-cs"/>
              </a:rPr>
              <a:t>It has a remarkable property that if mixed with adequate quantity of water if sets hard in 5 – 15 minutes</a:t>
            </a:r>
          </a:p>
          <a:p>
            <a:pPr fontAlgn="auto">
              <a:spcBef>
                <a:spcPts val="0"/>
              </a:spcBef>
              <a:spcAft>
                <a:spcPts val="0"/>
              </a:spcAft>
              <a:defRPr/>
            </a:pPr>
            <a:r>
              <a:rPr lang="en-US" sz="2800" dirty="0">
                <a:latin typeface="+mn-lt"/>
                <a:cs typeface="+mn-cs"/>
              </a:rPr>
              <a:t>  </a:t>
            </a:r>
            <a:endParaRPr lang="en-US" sz="2800" dirty="0">
              <a:latin typeface="+mn-lt"/>
              <a:cs typeface="+mn-cs"/>
            </a:endParaRP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p:txBody>
          <a:bodyPr/>
          <a:lstStyle/>
          <a:p>
            <a:r>
              <a:rPr lang="en-US" smtClean="0"/>
              <a:t>P.O.P is mainly used in building industry </a:t>
            </a:r>
          </a:p>
          <a:p>
            <a:r>
              <a:rPr lang="en-US" smtClean="0"/>
              <a:t>Used for curing fractures </a:t>
            </a:r>
          </a:p>
          <a:p>
            <a:r>
              <a:rPr lang="en-US" smtClean="0"/>
              <a:t>Used by dentists to fill gaps in the teeth </a:t>
            </a:r>
          </a:p>
          <a:p>
            <a:endParaRPr lang="en-US" smtClean="0"/>
          </a:p>
        </p:txBody>
      </p:sp>
      <p:sp>
        <p:nvSpPr>
          <p:cNvPr id="54274" name="Title 1"/>
          <p:cNvSpPr>
            <a:spLocks noGrp="1"/>
          </p:cNvSpPr>
          <p:nvPr>
            <p:ph type="title"/>
          </p:nvPr>
        </p:nvSpPr>
        <p:spPr/>
        <p:txBody>
          <a:bodyPr/>
          <a:lstStyle/>
          <a:p>
            <a:r>
              <a:rPr lang="en-US" smtClean="0"/>
              <a:t>Uses </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p:txBody>
          <a:bodyPr/>
          <a:lstStyle/>
          <a:p>
            <a:r>
              <a:rPr lang="en-US" smtClean="0"/>
              <a:t>Important building material, first introduced by Joseph Aspdin in England. </a:t>
            </a:r>
          </a:p>
          <a:p>
            <a:r>
              <a:rPr lang="en-US" smtClean="0"/>
              <a:t>The raw materials used are lime stone and clay.</a:t>
            </a:r>
          </a:p>
          <a:p>
            <a:r>
              <a:rPr lang="en-US" smtClean="0"/>
              <a:t>When clay and lime stone are strongly heated they react and form cement clinker and this is mixed with 2-3% of CaSo</a:t>
            </a:r>
            <a:r>
              <a:rPr lang="en-US" sz="1000" smtClean="0"/>
              <a:t>4   </a:t>
            </a:r>
            <a:r>
              <a:rPr lang="en-US" sz="2800" smtClean="0"/>
              <a:t> to form cement.</a:t>
            </a:r>
            <a:endParaRPr lang="en-US" smtClean="0"/>
          </a:p>
        </p:txBody>
      </p:sp>
      <p:sp>
        <p:nvSpPr>
          <p:cNvPr id="55298" name="Title 1"/>
          <p:cNvSpPr>
            <a:spLocks noGrp="1"/>
          </p:cNvSpPr>
          <p:nvPr>
            <p:ph type="title"/>
          </p:nvPr>
        </p:nvSpPr>
        <p:spPr/>
        <p:txBody>
          <a:bodyPr/>
          <a:lstStyle/>
          <a:p>
            <a:r>
              <a:rPr lang="en-US" smtClean="0"/>
              <a:t>Cement </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3" name="Content Placeholder 3"/>
          <p:cNvGraphicFramePr>
            <a:graphicFrameLocks noGrp="1"/>
          </p:cNvGraphicFramePr>
          <p:nvPr>
            <p:ph idx="1"/>
          </p:nvPr>
        </p:nvGraphicFramePr>
        <p:xfrm>
          <a:off x="1470025" y="2674938"/>
          <a:ext cx="6210300" cy="3451225"/>
        </p:xfrm>
        <a:graphic>
          <a:graphicData uri="http://schemas.openxmlformats.org/presentationml/2006/ole">
            <mc:AlternateContent xmlns:mc="http://schemas.openxmlformats.org/markup-compatibility/2006">
              <mc:Choice xmlns:v="urn:schemas-microsoft-com:vml" Requires="v">
                <p:oleObj spid="_x0000_s56324" r:id="rId4" imgW="8327858" imgH="4627265" progId="Excel.Chart.8">
                  <p:embed/>
                </p:oleObj>
              </mc:Choice>
              <mc:Fallback>
                <p:oleObj r:id="rId4" imgW="8327858" imgH="4627265" progId="Excel.Chart.8">
                  <p:embed/>
                  <p:pic>
                    <p:nvPicPr>
                      <p:cNvPr id="0" name="Content Placeholder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0025" y="2674938"/>
                        <a:ext cx="6210300" cy="3451225"/>
                      </a:xfrm>
                      <a:prstGeom prst="rect">
                        <a:avLst/>
                      </a:prstGeom>
                    </p:spPr>
                  </p:pic>
                </p:oleObj>
              </mc:Fallback>
            </mc:AlternateContent>
          </a:graphicData>
        </a:graphic>
      </p:graphicFrame>
      <p:sp>
        <p:nvSpPr>
          <p:cNvPr id="56322" name="Title 1"/>
          <p:cNvSpPr>
            <a:spLocks noGrp="1"/>
          </p:cNvSpPr>
          <p:nvPr>
            <p:ph type="title"/>
          </p:nvPr>
        </p:nvSpPr>
        <p:spPr/>
        <p:txBody>
          <a:bodyPr/>
          <a:lstStyle/>
          <a:p>
            <a:r>
              <a:rPr lang="en-US" smtClean="0"/>
              <a:t>Composition of cement </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p:txBody>
          <a:bodyPr/>
          <a:lstStyle/>
          <a:p>
            <a:r>
              <a:rPr lang="en-US" smtClean="0"/>
              <a:t>Cement when added to water gives rise to a hard mass this is due to hydration of its constituents and rearrangement.</a:t>
            </a:r>
          </a:p>
          <a:p>
            <a:r>
              <a:rPr lang="en-US" smtClean="0"/>
              <a:t>The reason for addition of gypsum is that is delays the process so that it gets to a perfect hardness.</a:t>
            </a:r>
          </a:p>
        </p:txBody>
      </p:sp>
      <p:sp>
        <p:nvSpPr>
          <p:cNvPr id="57346" name="Title 1"/>
          <p:cNvSpPr>
            <a:spLocks noGrp="1"/>
          </p:cNvSpPr>
          <p:nvPr>
            <p:ph type="title"/>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847056" y="3590925"/>
            <a:ext cx="5457825" cy="1619250"/>
          </a:xfrm>
        </p:spPr>
      </p:pic>
      <p:sp>
        <p:nvSpPr>
          <p:cNvPr id="58370" name="Title 1"/>
          <p:cNvSpPr>
            <a:spLocks noGrp="1"/>
          </p:cNvSpPr>
          <p:nvPr>
            <p:ph type="title"/>
          </p:nvPr>
        </p:nvSpPr>
        <p:spPr/>
        <p:txBody>
          <a:bodyPr/>
          <a:lstStyle/>
          <a:p>
            <a:r>
              <a:rPr lang="en-US" smtClean="0"/>
              <a:t>Uses </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1"/>
          </p:nvPr>
        </p:nvSpPr>
        <p:spPr/>
        <p:txBody>
          <a:bodyPr/>
          <a:lstStyle/>
          <a:p>
            <a:r>
              <a:rPr lang="en-US" smtClean="0"/>
              <a:t>In an adult about 25g of Mg and 1200g of Ca are found.</a:t>
            </a:r>
          </a:p>
          <a:p>
            <a:r>
              <a:rPr lang="en-US" smtClean="0"/>
              <a:t>The daily requirement for the body is about 200-300g.</a:t>
            </a:r>
          </a:p>
          <a:p>
            <a:r>
              <a:rPr lang="en-US" smtClean="0"/>
              <a:t>All enzymes that use ATP for phosphate transfer use Mg as their co factor.</a:t>
            </a:r>
          </a:p>
          <a:p>
            <a:r>
              <a:rPr lang="en-US" smtClean="0"/>
              <a:t>Chlorophyll also contains Mg which helps in light absorption. </a:t>
            </a:r>
          </a:p>
        </p:txBody>
      </p:sp>
      <p:sp>
        <p:nvSpPr>
          <p:cNvPr id="59394" name="Title 1"/>
          <p:cNvSpPr>
            <a:spLocks noGrp="1"/>
          </p:cNvSpPr>
          <p:nvPr>
            <p:ph type="title"/>
          </p:nvPr>
        </p:nvSpPr>
        <p:spPr/>
        <p:txBody>
          <a:bodyPr/>
          <a:lstStyle/>
          <a:p>
            <a:r>
              <a:rPr lang="en-US" sz="3600" smtClean="0"/>
              <a:t>Biological importance of calcium and magnesium </a:t>
            </a: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p:cNvSpPr>
            <a:spLocks noGrp="1"/>
          </p:cNvSpPr>
          <p:nvPr>
            <p:ph idx="1"/>
          </p:nvPr>
        </p:nvSpPr>
        <p:spPr>
          <a:xfrm>
            <a:off x="457200" y="990600"/>
            <a:ext cx="8229600" cy="5135563"/>
          </a:xfrm>
        </p:spPr>
        <p:txBody>
          <a:bodyPr/>
          <a:lstStyle/>
          <a:p>
            <a:r>
              <a:rPr lang="en-US" smtClean="0"/>
              <a:t>99% of calcium is found in bones and teeth.</a:t>
            </a:r>
          </a:p>
          <a:p>
            <a:r>
              <a:rPr lang="en-US" smtClean="0"/>
              <a:t>It also plays an important role in neuromuscular functions, cell membrane integrity and blood coagulation.</a:t>
            </a:r>
          </a:p>
          <a:p>
            <a:r>
              <a:rPr lang="en-US" smtClean="0"/>
              <a:t>The conc. Of calcium in our body is about 100 mg/L.</a:t>
            </a:r>
          </a:p>
          <a:p>
            <a:r>
              <a:rPr lang="en-US" smtClean="0"/>
              <a:t>This conc. Is maintained by 2 hormones calcitonin and parathyroid. </a:t>
            </a:r>
          </a:p>
        </p:txBody>
      </p:sp>
      <p:sp>
        <p:nvSpPr>
          <p:cNvPr id="2" name="Title 1"/>
          <p:cNvSpPr>
            <a:spLocks noGrp="1"/>
          </p:cNvSpPr>
          <p:nvPr>
            <p:ph type="title"/>
          </p:nvPr>
        </p:nvSpPr>
        <p:spPr>
          <a:xfrm>
            <a:off x="457200" y="274638"/>
            <a:ext cx="8229600" cy="563562"/>
          </a:xfrm>
        </p:spPr>
        <p:txBody>
          <a:bodyPr rtlCol="0">
            <a:normAutofit fontScale="90000"/>
          </a:bodyPr>
          <a:lstStyle/>
          <a:p>
            <a:pPr fontAlgn="auto">
              <a:spcAft>
                <a:spcPts val="0"/>
              </a:spcAft>
              <a:defRPr/>
            </a:pPr>
            <a:endParaRPr lang="en-US" dirty="0"/>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p:txBody>
          <a:bodyPr/>
          <a:lstStyle/>
          <a:p>
            <a:pPr>
              <a:buFont typeface="Arial" pitchFamily="34" charset="0"/>
              <a:buNone/>
            </a:pPr>
            <a:r>
              <a:rPr lang="en-US" smtClean="0"/>
              <a:t>Q 1-: Why is LiOH weaker than other bases of alkali  	metals?</a:t>
            </a:r>
          </a:p>
          <a:p>
            <a:pPr>
              <a:buFont typeface="Arial" pitchFamily="34" charset="0"/>
              <a:buNone/>
            </a:pPr>
            <a:r>
              <a:rPr lang="en-US" smtClean="0"/>
              <a:t>Q 2-: Why do Li halides have more covalent character 	than  halides of other alkali metals?</a:t>
            </a:r>
          </a:p>
        </p:txBody>
      </p:sp>
      <p:sp>
        <p:nvSpPr>
          <p:cNvPr id="61442" name="Title 1"/>
          <p:cNvSpPr>
            <a:spLocks noGrp="1"/>
          </p:cNvSpPr>
          <p:nvPr>
            <p:ph type="title"/>
          </p:nvPr>
        </p:nvSpPr>
        <p:spPr/>
        <p:txBody>
          <a:bodyPr/>
          <a:lstStyle/>
          <a:p>
            <a:r>
              <a:rPr lang="en-US" smtClean="0"/>
              <a:t>Quiz</a:t>
            </a:r>
          </a:p>
        </p:txBody>
      </p:sp>
    </p:spTree>
  </p:cSld>
  <p:clrMapOvr>
    <a:masterClrMapping/>
  </p:clrMapOvr>
  <p:transition>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p:spPr>
        <p:txBody>
          <a:bodyPr rtlCol="0">
            <a:normAutofit fontScale="92500"/>
          </a:bodyPr>
          <a:lstStyle/>
          <a:p>
            <a:pPr fontAlgn="auto">
              <a:spcAft>
                <a:spcPts val="0"/>
              </a:spcAft>
              <a:buFont typeface="Arial" pitchFamily="34" charset="0"/>
              <a:buNone/>
              <a:defRPr/>
            </a:pPr>
            <a:r>
              <a:rPr lang="en-US" dirty="0" err="1" smtClean="0"/>
              <a:t>Ans</a:t>
            </a:r>
            <a:r>
              <a:rPr lang="en-US" dirty="0" smtClean="0"/>
              <a:t> 1 -: A </a:t>
            </a:r>
            <a:r>
              <a:rPr lang="en-US" b="1" dirty="0" smtClean="0"/>
              <a:t>base </a:t>
            </a:r>
            <a:r>
              <a:rPr lang="en-US" dirty="0" smtClean="0"/>
              <a:t>is a substance that can accept hydrogen ions (protons) or more generally, donate electron pairs. But since </a:t>
            </a:r>
            <a:r>
              <a:rPr lang="en-US" dirty="0" err="1" smtClean="0"/>
              <a:t>electronegativity</a:t>
            </a:r>
            <a:r>
              <a:rPr lang="en-US" dirty="0" smtClean="0"/>
              <a:t> of lithium is highest among Group1 elements its ability to donate electrons is the least among them. Therefore the strength of its base is least among those of Group1 elements. </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err="1" smtClean="0"/>
              <a:t>Ans</a:t>
            </a:r>
            <a:r>
              <a:rPr lang="en-US" dirty="0" smtClean="0"/>
              <a:t> 2 -: Li</a:t>
            </a:r>
            <a:r>
              <a:rPr lang="en-US" baseline="30000" dirty="0" smtClean="0">
                <a:solidFill>
                  <a:schemeClr val="bg1"/>
                </a:solidFill>
              </a:rPr>
              <a:t> </a:t>
            </a:r>
            <a:r>
              <a:rPr lang="en-US" baseline="30000" dirty="0" smtClean="0"/>
              <a:t>+</a:t>
            </a:r>
            <a:r>
              <a:rPr lang="en-US" dirty="0" smtClean="0"/>
              <a:t> ion has small size and maximum tendency to withdraw the electrons towards itself from the negative ion. In other words, it distorts the electron cloud of the anion towards itself. This distortion of electron cloud of the negative ion by the positive ion is known as polarization. As a result, the charges on the ions become less because some of its charges get neutralized.</a:t>
            </a:r>
          </a:p>
          <a:p>
            <a:pPr fontAlgn="auto">
              <a:spcAft>
                <a:spcPts val="0"/>
              </a:spcAft>
              <a:buFont typeface="Arial" pitchFamily="34" charset="0"/>
              <a:buNone/>
              <a:defRPr/>
            </a:pPr>
            <a:r>
              <a:rPr lang="en-US" dirty="0" smtClean="0"/>
              <a:t>  </a:t>
            </a:r>
            <a:endParaRPr lang="en-US" dirty="0"/>
          </a:p>
        </p:txBody>
      </p:sp>
      <p:sp>
        <p:nvSpPr>
          <p:cNvPr id="62466" name="Title 1"/>
          <p:cNvSpPr>
            <a:spLocks noGrp="1"/>
          </p:cNvSpPr>
          <p:nvPr>
            <p:ph type="title"/>
          </p:nvPr>
        </p:nvSpPr>
        <p:spPr/>
        <p:txBody>
          <a:bodyPr/>
          <a:lstStyle/>
          <a:p>
            <a:r>
              <a:rPr lang="en-US" smtClean="0"/>
              <a:t>The Answers -:</a:t>
            </a: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r>
              <a:rPr lang="en-US" sz="1800" smtClean="0">
                <a:solidFill>
                  <a:srgbClr val="000000"/>
                </a:solidFill>
                <a:latin typeface="Arial" pitchFamily="34" charset="0"/>
              </a:rPr>
              <a:t>These elements have two electrons in the valence shell of their atoms, preceded by the noble gas configuration. Their general configuration is written as [Noble gas] ns</a:t>
            </a:r>
            <a:r>
              <a:rPr lang="en-US" sz="1800" baseline="30000" smtClean="0">
                <a:solidFill>
                  <a:srgbClr val="000000"/>
                </a:solidFill>
                <a:latin typeface="Arial" pitchFamily="34" charset="0"/>
              </a:rPr>
              <a:t>2</a:t>
            </a:r>
            <a:r>
              <a:rPr lang="en-US" sz="1800" smtClean="0">
                <a:solidFill>
                  <a:srgbClr val="000000"/>
                </a:solidFill>
                <a:latin typeface="Arial" pitchFamily="34" charset="0"/>
              </a:rPr>
              <a:t> where 'n' represents the valence shell.</a:t>
            </a:r>
          </a:p>
          <a:p>
            <a:endParaRPr lang="en-US" sz="1800" smtClean="0"/>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Electronic configuration of alkaline earth metals.</a:t>
            </a:r>
            <a:endParaRPr lang="en-US" dirty="0"/>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038600"/>
            <a:ext cx="4114800" cy="2227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926" t="-1752"/>
            </a:stretch>
          </a:blipFill>
        </p:spPr>
        <p:txBody>
          <a:bodyPr/>
          <a:lstStyle/>
          <a:p>
            <a:r>
              <a:rPr lang="en-US">
                <a:noFill/>
              </a:rPr>
              <a:t> </a:t>
            </a:r>
          </a:p>
        </p:txBody>
      </p:sp>
      <p:sp>
        <p:nvSpPr>
          <p:cNvPr id="9218" name="Title 1"/>
          <p:cNvSpPr>
            <a:spLocks noGrp="1"/>
          </p:cNvSpPr>
          <p:nvPr>
            <p:ph type="title"/>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marL="0" indent="0">
              <a:buFont typeface="Arial" pitchFamily="34" charset="0"/>
              <a:buNone/>
            </a:pPr>
            <a:r>
              <a:rPr lang="en-US" smtClean="0"/>
              <a:t>What is atomic radius?</a:t>
            </a:r>
          </a:p>
          <a:p>
            <a:pPr marL="0" indent="0">
              <a:buFont typeface="Arial" pitchFamily="34" charset="0"/>
              <a:buNone/>
            </a:pPr>
            <a:r>
              <a:rPr lang="en-US" smtClean="0"/>
              <a:t>It is half of the distance between the centers of two bonded atoms.</a:t>
            </a:r>
          </a:p>
          <a:p>
            <a:pPr marL="0" indent="0">
              <a:buFont typeface="Arial" pitchFamily="34" charset="0"/>
              <a:buNone/>
            </a:pPr>
            <a:r>
              <a:rPr lang="en-US" smtClean="0"/>
              <a:t> What is ionic radius?</a:t>
            </a:r>
          </a:p>
          <a:p>
            <a:pPr marL="0" indent="0">
              <a:buFont typeface="Arial" pitchFamily="34" charset="0"/>
              <a:buNone/>
            </a:pPr>
            <a:r>
              <a:rPr lang="en-US" smtClean="0"/>
              <a:t>Ionic radius is the half of the distance between two opposite ions in an ionic bond i.e. half of the ionic bond length.</a:t>
            </a:r>
          </a:p>
        </p:txBody>
      </p:sp>
      <p:sp>
        <p:nvSpPr>
          <p:cNvPr id="10242" name="Title 1"/>
          <p:cNvSpPr>
            <a:spLocks noGrp="1"/>
          </p:cNvSpPr>
          <p:nvPr>
            <p:ph type="title"/>
          </p:nvPr>
        </p:nvSpPr>
        <p:spPr/>
        <p:txBody>
          <a:bodyPr/>
          <a:lstStyle/>
          <a:p>
            <a:r>
              <a:rPr lang="en-US" smtClean="0"/>
              <a:t>Atomic radius.</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62500" lnSpcReduction="20000"/>
          </a:bodyPr>
          <a:lstStyle/>
          <a:p>
            <a:pPr fontAlgn="auto">
              <a:spcAft>
                <a:spcPts val="0"/>
              </a:spcAft>
              <a:defRPr/>
            </a:pPr>
            <a:r>
              <a:rPr lang="en-US" dirty="0" smtClean="0"/>
              <a:t>The atomic and ionic radii of elements of group 2 or any group increases down the group as it is directly proportional to the ‘n’ i.e. the no. of shells.</a:t>
            </a:r>
          </a:p>
          <a:p>
            <a:pPr fontAlgn="auto">
              <a:spcAft>
                <a:spcPts val="0"/>
              </a:spcAft>
              <a:defRPr/>
            </a:pPr>
            <a:r>
              <a:rPr lang="en-US" dirty="0" smtClean="0"/>
              <a:t>The atomic and ionic radii decrease along the period due to increased nuclear charge i.e. the no. of electrons increase for the same value of n. Thus the electrons are more closely bonded to the nucleus. And hence the size of alkaline earth metals is </a:t>
            </a:r>
            <a:r>
              <a:rPr lang="en-US" dirty="0" err="1" smtClean="0"/>
              <a:t>comparitively</a:t>
            </a:r>
            <a:r>
              <a:rPr lang="en-US" dirty="0" smtClean="0"/>
              <a:t> smaller than respective alkali metal.</a:t>
            </a:r>
            <a:endParaRPr lang="en-US" dirty="0"/>
          </a:p>
          <a:p>
            <a:pPr fontAlgn="auto">
              <a:spcAft>
                <a:spcPts val="0"/>
              </a:spcAft>
              <a:defRPr/>
            </a:pPr>
            <a:endParaRPr lang="en-US" dirty="0"/>
          </a:p>
          <a:p>
            <a:pPr fontAlgn="auto">
              <a:spcAft>
                <a:spcPts val="0"/>
              </a:spcAft>
              <a:defRPr/>
            </a:pPr>
            <a:r>
              <a:rPr lang="en-US" dirty="0"/>
              <a:t>On moving down the group, the radii increase due to gradual increase in the number of the shells and the screening effect.</a:t>
            </a:r>
          </a:p>
          <a:p>
            <a:pPr fontAlgn="auto">
              <a:spcAft>
                <a:spcPts val="0"/>
              </a:spcAft>
              <a:defRPr/>
            </a:pPr>
            <a:endParaRPr lang="en-US" dirty="0"/>
          </a:p>
          <a:p>
            <a:pPr fontAlgn="auto">
              <a:spcAft>
                <a:spcPts val="0"/>
              </a:spcAft>
              <a:defRPr/>
            </a:pPr>
            <a:r>
              <a:rPr lang="en-US" dirty="0"/>
              <a:t>Physical Property	Be	Mg	</a:t>
            </a:r>
            <a:r>
              <a:rPr lang="en-US" dirty="0" err="1"/>
              <a:t>Ca</a:t>
            </a:r>
            <a:r>
              <a:rPr lang="en-US" dirty="0"/>
              <a:t>	</a:t>
            </a:r>
            <a:r>
              <a:rPr lang="en-US" dirty="0" err="1"/>
              <a:t>Sr</a:t>
            </a:r>
            <a:r>
              <a:rPr lang="en-US" dirty="0"/>
              <a:t>	Ba	Ra</a:t>
            </a:r>
          </a:p>
          <a:p>
            <a:pPr fontAlgn="auto">
              <a:spcAft>
                <a:spcPts val="0"/>
              </a:spcAft>
              <a:defRPr/>
            </a:pPr>
            <a:r>
              <a:rPr lang="en-US" dirty="0"/>
              <a:t>Atomic Radius (pm)	112	160	197	215	222	--</a:t>
            </a:r>
          </a:p>
          <a:p>
            <a:pPr fontAlgn="auto">
              <a:spcAft>
                <a:spcPts val="0"/>
              </a:spcAft>
              <a:defRPr/>
            </a:pPr>
            <a:r>
              <a:rPr lang="en-US" dirty="0"/>
              <a:t>Ionic Radius (pm)	27	72	100	118	135	148</a:t>
            </a:r>
          </a:p>
          <a:p>
            <a:pPr fontAlgn="auto">
              <a:spcAft>
                <a:spcPts val="0"/>
              </a:spcAft>
              <a:defRPr/>
            </a:pPr>
            <a:endParaRPr lang="en-US" dirty="0"/>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TotalTime>
  <Words>2527</Words>
  <Application>Microsoft Office PowerPoint</Application>
  <PresentationFormat>On-screen Show (4:3)</PresentationFormat>
  <Paragraphs>245</Paragraphs>
  <Slides>59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Calibri</vt:lpstr>
      <vt:lpstr>Arial</vt:lpstr>
      <vt:lpstr>Times New Roman</vt:lpstr>
      <vt:lpstr>Gill Sans</vt:lpstr>
      <vt:lpstr>Symbol</vt:lpstr>
      <vt:lpstr>Georgia</vt:lpstr>
      <vt:lpstr>Waveform</vt:lpstr>
      <vt:lpstr>Microsoft Excel Chart</vt:lpstr>
      <vt:lpstr>S Block Elements</vt:lpstr>
      <vt:lpstr>PowerPoint Presentation</vt:lpstr>
      <vt:lpstr>What are alkaline earth metals?</vt:lpstr>
      <vt:lpstr>Why this name?</vt:lpstr>
      <vt:lpstr>Electronic Configuration </vt:lpstr>
      <vt:lpstr>Electronic configuration of alkaline earth metals.</vt:lpstr>
      <vt:lpstr>PowerPoint Presentation</vt:lpstr>
      <vt:lpstr>Atomic radius.</vt:lpstr>
      <vt:lpstr>PowerPoint Presentation</vt:lpstr>
      <vt:lpstr>Ionization Enthalpies</vt:lpstr>
      <vt:lpstr>PowerPoint Presentation</vt:lpstr>
      <vt:lpstr>Hydration Enthalpy</vt:lpstr>
      <vt:lpstr>Physical properties</vt:lpstr>
      <vt:lpstr>PowerPoint Presentation</vt:lpstr>
      <vt:lpstr>Chemical Properties</vt:lpstr>
      <vt:lpstr>PowerPoint Presentation</vt:lpstr>
      <vt:lpstr>PowerPoint Presentation</vt:lpstr>
      <vt:lpstr>PowerPoint Presentation</vt:lpstr>
      <vt:lpstr>PowerPoint Presentation</vt:lpstr>
      <vt:lpstr>Uses of alkaline earth metals.</vt:lpstr>
      <vt:lpstr>PowerPoint Presentation</vt:lpstr>
      <vt:lpstr>General Characteristics of Compounds of the Alkaline Earth Metals</vt:lpstr>
      <vt:lpstr>PowerPoint Presentation</vt:lpstr>
      <vt:lpstr>Oxides and Hydroxides</vt:lpstr>
      <vt:lpstr>PowerPoint Presentation</vt:lpstr>
      <vt:lpstr>Why solubility increases down the group?</vt:lpstr>
      <vt:lpstr>Amphoteric Beryllium Hydroxide</vt:lpstr>
      <vt:lpstr>Halides</vt:lpstr>
      <vt:lpstr>Beryllium Halides</vt:lpstr>
      <vt:lpstr>Salts of Oxoacids</vt:lpstr>
      <vt:lpstr>Why solubility of carbonates and sulphates decrease down the group?</vt:lpstr>
      <vt:lpstr>PowerPoint Presentation</vt:lpstr>
      <vt:lpstr>Anomalous Behavior of Beryllium</vt:lpstr>
      <vt:lpstr>Diagonal Relationship between Beryllium and Aluminium</vt:lpstr>
      <vt:lpstr>PowerPoint Presentation</vt:lpstr>
      <vt:lpstr>CALCIUM COMPOUNDS</vt:lpstr>
      <vt:lpstr>Calcium oxide </vt:lpstr>
      <vt:lpstr>Preparation of CaO</vt:lpstr>
      <vt:lpstr>Uses of CaO</vt:lpstr>
      <vt:lpstr>PowerPoint Presentation</vt:lpstr>
      <vt:lpstr>Precautions to be taken with CaO</vt:lpstr>
      <vt:lpstr>Calcium hydroxide Ca(OH)2</vt:lpstr>
      <vt:lpstr>Preparation </vt:lpstr>
      <vt:lpstr>Properties of Ca(OH)2</vt:lpstr>
      <vt:lpstr>Uses </vt:lpstr>
      <vt:lpstr>Calcium carbonate</vt:lpstr>
      <vt:lpstr>Preparation  </vt:lpstr>
      <vt:lpstr>PowerPoint Presentation</vt:lpstr>
      <vt:lpstr>Uses </vt:lpstr>
      <vt:lpstr>Calcium sulphate (Plaster Of Paris) </vt:lpstr>
      <vt:lpstr>Uses </vt:lpstr>
      <vt:lpstr>Cement </vt:lpstr>
      <vt:lpstr>Composition of cement </vt:lpstr>
      <vt:lpstr>PowerPoint Presentation</vt:lpstr>
      <vt:lpstr>Uses </vt:lpstr>
      <vt:lpstr>Biological importance of calcium and magnesium </vt:lpstr>
      <vt:lpstr>PowerPoint Presentation</vt:lpstr>
      <vt:lpstr>Quiz</vt:lpstr>
      <vt:lpstr>The Answers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CPPRASHANTH</dc:creator>
  <cp:lastModifiedBy>Manas</cp:lastModifiedBy>
  <cp:revision>3</cp:revision>
  <dcterms:created xsi:type="dcterms:W3CDTF">2012-03-22T08:39:40Z</dcterms:created>
  <dcterms:modified xsi:type="dcterms:W3CDTF">2012-08-21T17:53:32Z</dcterms:modified>
</cp:coreProperties>
</file>