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5" r:id="rId1"/>
  </p:sldMasterIdLst>
  <p:notesMasterIdLst>
    <p:notesMasterId r:id="rId60"/>
  </p:notes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301" r:id="rId41"/>
    <p:sldId id="302" r:id="rId42"/>
    <p:sldId id="303" r:id="rId43"/>
    <p:sldId id="316" r:id="rId44"/>
    <p:sldId id="304" r:id="rId45"/>
    <p:sldId id="305" r:id="rId46"/>
    <p:sldId id="306" r:id="rId47"/>
    <p:sldId id="307" r:id="rId48"/>
    <p:sldId id="308" r:id="rId49"/>
    <p:sldId id="309" r:id="rId50"/>
    <p:sldId id="310" r:id="rId51"/>
    <p:sldId id="311" r:id="rId52"/>
    <p:sldId id="312" r:id="rId53"/>
    <p:sldId id="313" r:id="rId54"/>
    <p:sldId id="314" r:id="rId55"/>
    <p:sldId id="315" r:id="rId56"/>
    <p:sldId id="297" r:id="rId57"/>
    <p:sldId id="298" r:id="rId58"/>
    <p:sldId id="299" r:id="rId5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68"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iagrams/_rels/data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_rels/drawing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image" Target="../media/image2.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62857D-08ED-4BC0-9B65-7BF0B98590C7}" type="doc">
      <dgm:prSet loTypeId="urn:microsoft.com/office/officeart/2005/8/layout/equation2" loCatId="process" qsTypeId="urn:microsoft.com/office/officeart/2005/8/quickstyle/simple1" qsCatId="simple" csTypeId="urn:microsoft.com/office/officeart/2005/8/colors/accent1_2" csCatId="accent1"/>
      <dgm:spPr/>
      <dgm:t>
        <a:bodyPr/>
        <a:lstStyle/>
        <a:p>
          <a:endParaRPr lang="en-IN"/>
        </a:p>
      </dgm:t>
    </dgm:pt>
    <dgm:pt modelId="{02D9DF74-D5ED-4C36-A7AE-BA8A8CC538A8}">
      <dgm:prSet/>
      <dgm:spPr/>
      <dgm:t>
        <a:bodyPr/>
        <a:lstStyle/>
        <a:p>
          <a:pPr rtl="0"/>
          <a:r>
            <a:rPr lang="en-US" dirty="0" smtClean="0"/>
            <a:t>H</a:t>
          </a:r>
          <a:endParaRPr lang="en-IN" dirty="0"/>
        </a:p>
      </dgm:t>
    </dgm:pt>
    <dgm:pt modelId="{B84BD358-810B-4AB3-B8A6-65583412C711}" type="parTrans" cxnId="{C6309A84-6FE8-41A6-95B1-CD0B34A61C4B}">
      <dgm:prSet/>
      <dgm:spPr/>
      <dgm:t>
        <a:bodyPr/>
        <a:lstStyle/>
        <a:p>
          <a:endParaRPr lang="en-IN"/>
        </a:p>
      </dgm:t>
    </dgm:pt>
    <dgm:pt modelId="{E1DD0B89-7FB6-4672-8453-ED109770DB47}" type="sibTrans" cxnId="{C6309A84-6FE8-41A6-95B1-CD0B34A61C4B}">
      <dgm:prSet/>
      <dgm:spPr/>
      <dgm:t>
        <a:bodyPr/>
        <a:lstStyle/>
        <a:p>
          <a:endParaRPr lang="en-IN"/>
        </a:p>
      </dgm:t>
    </dgm:pt>
    <dgm:pt modelId="{10454E0A-D66A-443D-9885-33AB906EFC19}">
      <dgm:prSet/>
      <dgm:spPr/>
      <dgm:t>
        <a:bodyPr/>
        <a:lstStyle/>
        <a:p>
          <a:pPr rtl="0"/>
          <a:r>
            <a:rPr lang="en-US" dirty="0" smtClean="0"/>
            <a:t>H</a:t>
          </a:r>
          <a:endParaRPr lang="en-IN" dirty="0"/>
        </a:p>
      </dgm:t>
    </dgm:pt>
    <dgm:pt modelId="{5A7CB5C8-2788-48E9-ABBD-C5AD2C6E9F52}" type="parTrans" cxnId="{7F42E7D1-A6A6-489E-9165-07DDA9FD2A09}">
      <dgm:prSet/>
      <dgm:spPr/>
      <dgm:t>
        <a:bodyPr/>
        <a:lstStyle/>
        <a:p>
          <a:endParaRPr lang="en-IN"/>
        </a:p>
      </dgm:t>
    </dgm:pt>
    <dgm:pt modelId="{8E597FE7-9455-4A4C-BDDE-E3D13B2A2BDE}" type="sibTrans" cxnId="{7F42E7D1-A6A6-489E-9165-07DDA9FD2A09}">
      <dgm:prSet/>
      <dgm:spPr/>
      <dgm:t>
        <a:bodyPr/>
        <a:lstStyle/>
        <a:p>
          <a:endParaRPr lang="en-IN"/>
        </a:p>
      </dgm:t>
    </dgm:pt>
    <dgm:pt modelId="{1E93268F-C37F-4D70-9F06-71C10F0DB2CE}">
      <dgm:prSet/>
      <dgm:spPr/>
      <dgm:t>
        <a:bodyPr/>
        <a:lstStyle/>
        <a:p>
          <a:pPr rtl="0"/>
          <a:r>
            <a:rPr lang="en-US" dirty="0" smtClean="0"/>
            <a:t>H</a:t>
          </a:r>
          <a:r>
            <a:rPr lang="en-US" baseline="-25000" dirty="0" smtClean="0"/>
            <a:t>2</a:t>
          </a:r>
          <a:endParaRPr lang="en-IN" dirty="0"/>
        </a:p>
      </dgm:t>
    </dgm:pt>
    <dgm:pt modelId="{B23BCC5A-CE26-46AA-9794-F79E0B27A76F}" type="parTrans" cxnId="{E0D51AB1-B9AE-427E-AE15-4DB5DF60AB06}">
      <dgm:prSet/>
      <dgm:spPr/>
      <dgm:t>
        <a:bodyPr/>
        <a:lstStyle/>
        <a:p>
          <a:endParaRPr lang="en-IN"/>
        </a:p>
      </dgm:t>
    </dgm:pt>
    <dgm:pt modelId="{3DE99197-641B-4C10-A09B-466079186366}" type="sibTrans" cxnId="{E0D51AB1-B9AE-427E-AE15-4DB5DF60AB06}">
      <dgm:prSet/>
      <dgm:spPr/>
      <dgm:t>
        <a:bodyPr/>
        <a:lstStyle/>
        <a:p>
          <a:endParaRPr lang="en-IN"/>
        </a:p>
      </dgm:t>
    </dgm:pt>
    <dgm:pt modelId="{C5101CE9-318A-4724-BD1A-1AB0BF284115}" type="pres">
      <dgm:prSet presAssocID="{B862857D-08ED-4BC0-9B65-7BF0B98590C7}" presName="Name0" presStyleCnt="0">
        <dgm:presLayoutVars>
          <dgm:dir/>
          <dgm:resizeHandles val="exact"/>
        </dgm:presLayoutVars>
      </dgm:prSet>
      <dgm:spPr/>
      <dgm:t>
        <a:bodyPr/>
        <a:lstStyle/>
        <a:p>
          <a:endParaRPr lang="en-US"/>
        </a:p>
      </dgm:t>
    </dgm:pt>
    <dgm:pt modelId="{00C693FD-B005-4AE7-ABD6-1821B1021E89}" type="pres">
      <dgm:prSet presAssocID="{B862857D-08ED-4BC0-9B65-7BF0B98590C7}" presName="vNodes" presStyleCnt="0"/>
      <dgm:spPr/>
    </dgm:pt>
    <dgm:pt modelId="{D9A2C511-8FD1-4A71-BAC6-AC2D01024609}" type="pres">
      <dgm:prSet presAssocID="{02D9DF74-D5ED-4C36-A7AE-BA8A8CC538A8}" presName="node" presStyleLbl="node1" presStyleIdx="0" presStyleCnt="3">
        <dgm:presLayoutVars>
          <dgm:bulletEnabled val="1"/>
        </dgm:presLayoutVars>
      </dgm:prSet>
      <dgm:spPr/>
      <dgm:t>
        <a:bodyPr/>
        <a:lstStyle/>
        <a:p>
          <a:endParaRPr lang="en-US"/>
        </a:p>
      </dgm:t>
    </dgm:pt>
    <dgm:pt modelId="{22B15830-F03A-49D8-B4E6-6992AB869FD9}" type="pres">
      <dgm:prSet presAssocID="{E1DD0B89-7FB6-4672-8453-ED109770DB47}" presName="spacerT" presStyleCnt="0"/>
      <dgm:spPr/>
    </dgm:pt>
    <dgm:pt modelId="{3ADECB22-7420-4FE6-B6CA-7EB688154728}" type="pres">
      <dgm:prSet presAssocID="{E1DD0B89-7FB6-4672-8453-ED109770DB47}" presName="sibTrans" presStyleLbl="sibTrans2D1" presStyleIdx="0" presStyleCnt="2"/>
      <dgm:spPr/>
      <dgm:t>
        <a:bodyPr/>
        <a:lstStyle/>
        <a:p>
          <a:endParaRPr lang="en-US"/>
        </a:p>
      </dgm:t>
    </dgm:pt>
    <dgm:pt modelId="{5609B1A6-9731-409C-8B59-AB9FBFF9D1F0}" type="pres">
      <dgm:prSet presAssocID="{E1DD0B89-7FB6-4672-8453-ED109770DB47}" presName="spacerB" presStyleCnt="0"/>
      <dgm:spPr/>
    </dgm:pt>
    <dgm:pt modelId="{7386063E-7413-42DB-8E8F-EFF55FC18BFA}" type="pres">
      <dgm:prSet presAssocID="{10454E0A-D66A-443D-9885-33AB906EFC19}" presName="node" presStyleLbl="node1" presStyleIdx="1" presStyleCnt="3">
        <dgm:presLayoutVars>
          <dgm:bulletEnabled val="1"/>
        </dgm:presLayoutVars>
      </dgm:prSet>
      <dgm:spPr/>
      <dgm:t>
        <a:bodyPr/>
        <a:lstStyle/>
        <a:p>
          <a:endParaRPr lang="en-US"/>
        </a:p>
      </dgm:t>
    </dgm:pt>
    <dgm:pt modelId="{96AEDD26-38A8-4469-B3BD-D3117BCED1E3}" type="pres">
      <dgm:prSet presAssocID="{B862857D-08ED-4BC0-9B65-7BF0B98590C7}" presName="sibTransLast" presStyleLbl="sibTrans2D1" presStyleIdx="1" presStyleCnt="2"/>
      <dgm:spPr/>
      <dgm:t>
        <a:bodyPr/>
        <a:lstStyle/>
        <a:p>
          <a:endParaRPr lang="en-US"/>
        </a:p>
      </dgm:t>
    </dgm:pt>
    <dgm:pt modelId="{D1A8C654-76E3-4085-971B-824595420AE3}" type="pres">
      <dgm:prSet presAssocID="{B862857D-08ED-4BC0-9B65-7BF0B98590C7}" presName="connectorText" presStyleLbl="sibTrans2D1" presStyleIdx="1" presStyleCnt="2"/>
      <dgm:spPr/>
      <dgm:t>
        <a:bodyPr/>
        <a:lstStyle/>
        <a:p>
          <a:endParaRPr lang="en-US"/>
        </a:p>
      </dgm:t>
    </dgm:pt>
    <dgm:pt modelId="{C3EF3ED5-00A1-4177-A750-1A734F7E9AE5}" type="pres">
      <dgm:prSet presAssocID="{B862857D-08ED-4BC0-9B65-7BF0B98590C7}" presName="lastNode" presStyleLbl="node1" presStyleIdx="2" presStyleCnt="3">
        <dgm:presLayoutVars>
          <dgm:bulletEnabled val="1"/>
        </dgm:presLayoutVars>
      </dgm:prSet>
      <dgm:spPr/>
      <dgm:t>
        <a:bodyPr/>
        <a:lstStyle/>
        <a:p>
          <a:endParaRPr lang="en-US"/>
        </a:p>
      </dgm:t>
    </dgm:pt>
  </dgm:ptLst>
  <dgm:cxnLst>
    <dgm:cxn modelId="{415E8FE2-7BBE-42DE-B60C-ED0CE394D18B}" type="presOf" srcId="{02D9DF74-D5ED-4C36-A7AE-BA8A8CC538A8}" destId="{D9A2C511-8FD1-4A71-BAC6-AC2D01024609}" srcOrd="0" destOrd="0" presId="urn:microsoft.com/office/officeart/2005/8/layout/equation2"/>
    <dgm:cxn modelId="{CDCDA273-B112-48B9-80D0-9E3D8EE380F6}" type="presOf" srcId="{1E93268F-C37F-4D70-9F06-71C10F0DB2CE}" destId="{C3EF3ED5-00A1-4177-A750-1A734F7E9AE5}" srcOrd="0" destOrd="0" presId="urn:microsoft.com/office/officeart/2005/8/layout/equation2"/>
    <dgm:cxn modelId="{B4D53DC9-8A68-4EB5-AE3F-6A9F2F483117}" type="presOf" srcId="{8E597FE7-9455-4A4C-BDDE-E3D13B2A2BDE}" destId="{96AEDD26-38A8-4469-B3BD-D3117BCED1E3}" srcOrd="0" destOrd="0" presId="urn:microsoft.com/office/officeart/2005/8/layout/equation2"/>
    <dgm:cxn modelId="{2E248238-0CAA-4C17-9C0A-A8DEF48F99FA}" type="presOf" srcId="{E1DD0B89-7FB6-4672-8453-ED109770DB47}" destId="{3ADECB22-7420-4FE6-B6CA-7EB688154728}" srcOrd="0" destOrd="0" presId="urn:microsoft.com/office/officeart/2005/8/layout/equation2"/>
    <dgm:cxn modelId="{DA9FF66A-E886-4DCD-AD2F-7C6EF94D4576}" type="presOf" srcId="{8E597FE7-9455-4A4C-BDDE-E3D13B2A2BDE}" destId="{D1A8C654-76E3-4085-971B-824595420AE3}" srcOrd="1" destOrd="0" presId="urn:microsoft.com/office/officeart/2005/8/layout/equation2"/>
    <dgm:cxn modelId="{E0D51AB1-B9AE-427E-AE15-4DB5DF60AB06}" srcId="{B862857D-08ED-4BC0-9B65-7BF0B98590C7}" destId="{1E93268F-C37F-4D70-9F06-71C10F0DB2CE}" srcOrd="2" destOrd="0" parTransId="{B23BCC5A-CE26-46AA-9794-F79E0B27A76F}" sibTransId="{3DE99197-641B-4C10-A09B-466079186366}"/>
    <dgm:cxn modelId="{E235CF56-FC92-4C2F-924D-3EBB3A5E8317}" type="presOf" srcId="{10454E0A-D66A-443D-9885-33AB906EFC19}" destId="{7386063E-7413-42DB-8E8F-EFF55FC18BFA}" srcOrd="0" destOrd="0" presId="urn:microsoft.com/office/officeart/2005/8/layout/equation2"/>
    <dgm:cxn modelId="{D8FF448B-FA07-473B-9A0B-5F43CB281F53}" type="presOf" srcId="{B862857D-08ED-4BC0-9B65-7BF0B98590C7}" destId="{C5101CE9-318A-4724-BD1A-1AB0BF284115}" srcOrd="0" destOrd="0" presId="urn:microsoft.com/office/officeart/2005/8/layout/equation2"/>
    <dgm:cxn modelId="{7F42E7D1-A6A6-489E-9165-07DDA9FD2A09}" srcId="{B862857D-08ED-4BC0-9B65-7BF0B98590C7}" destId="{10454E0A-D66A-443D-9885-33AB906EFC19}" srcOrd="1" destOrd="0" parTransId="{5A7CB5C8-2788-48E9-ABBD-C5AD2C6E9F52}" sibTransId="{8E597FE7-9455-4A4C-BDDE-E3D13B2A2BDE}"/>
    <dgm:cxn modelId="{C6309A84-6FE8-41A6-95B1-CD0B34A61C4B}" srcId="{B862857D-08ED-4BC0-9B65-7BF0B98590C7}" destId="{02D9DF74-D5ED-4C36-A7AE-BA8A8CC538A8}" srcOrd="0" destOrd="0" parTransId="{B84BD358-810B-4AB3-B8A6-65583412C711}" sibTransId="{E1DD0B89-7FB6-4672-8453-ED109770DB47}"/>
    <dgm:cxn modelId="{7AB43084-FC5B-4E4F-913D-FA5599252A87}" type="presParOf" srcId="{C5101CE9-318A-4724-BD1A-1AB0BF284115}" destId="{00C693FD-B005-4AE7-ABD6-1821B1021E89}" srcOrd="0" destOrd="0" presId="urn:microsoft.com/office/officeart/2005/8/layout/equation2"/>
    <dgm:cxn modelId="{7DEAE98A-189F-4433-8626-239EB8F94825}" type="presParOf" srcId="{00C693FD-B005-4AE7-ABD6-1821B1021E89}" destId="{D9A2C511-8FD1-4A71-BAC6-AC2D01024609}" srcOrd="0" destOrd="0" presId="urn:microsoft.com/office/officeart/2005/8/layout/equation2"/>
    <dgm:cxn modelId="{85394D78-604B-4E36-B2D9-60A590582CDE}" type="presParOf" srcId="{00C693FD-B005-4AE7-ABD6-1821B1021E89}" destId="{22B15830-F03A-49D8-B4E6-6992AB869FD9}" srcOrd="1" destOrd="0" presId="urn:microsoft.com/office/officeart/2005/8/layout/equation2"/>
    <dgm:cxn modelId="{11FD00E9-53BB-4D96-9C79-079892468EB7}" type="presParOf" srcId="{00C693FD-B005-4AE7-ABD6-1821B1021E89}" destId="{3ADECB22-7420-4FE6-B6CA-7EB688154728}" srcOrd="2" destOrd="0" presId="urn:microsoft.com/office/officeart/2005/8/layout/equation2"/>
    <dgm:cxn modelId="{1C1F3AE1-0962-420C-AFE8-46A789484414}" type="presParOf" srcId="{00C693FD-B005-4AE7-ABD6-1821B1021E89}" destId="{5609B1A6-9731-409C-8B59-AB9FBFF9D1F0}" srcOrd="3" destOrd="0" presId="urn:microsoft.com/office/officeart/2005/8/layout/equation2"/>
    <dgm:cxn modelId="{BCC74AE7-8A2B-44F5-8375-EFB343ED1361}" type="presParOf" srcId="{00C693FD-B005-4AE7-ABD6-1821B1021E89}" destId="{7386063E-7413-42DB-8E8F-EFF55FC18BFA}" srcOrd="4" destOrd="0" presId="urn:microsoft.com/office/officeart/2005/8/layout/equation2"/>
    <dgm:cxn modelId="{5A8086CF-AFB2-4D7B-BFD9-AB458B32BB89}" type="presParOf" srcId="{C5101CE9-318A-4724-BD1A-1AB0BF284115}" destId="{96AEDD26-38A8-4469-B3BD-D3117BCED1E3}" srcOrd="1" destOrd="0" presId="urn:microsoft.com/office/officeart/2005/8/layout/equation2"/>
    <dgm:cxn modelId="{559860C7-7585-4F72-A84B-A8967624EE18}" type="presParOf" srcId="{96AEDD26-38A8-4469-B3BD-D3117BCED1E3}" destId="{D1A8C654-76E3-4085-971B-824595420AE3}" srcOrd="0" destOrd="0" presId="urn:microsoft.com/office/officeart/2005/8/layout/equation2"/>
    <dgm:cxn modelId="{4A96387F-C386-430B-AEB6-A55208DF5F9F}" type="presParOf" srcId="{C5101CE9-318A-4724-BD1A-1AB0BF284115}" destId="{C3EF3ED5-00A1-4177-A750-1A734F7E9AE5}"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8B41FF-C73C-43CE-84F0-43D318AB871B}"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IN"/>
        </a:p>
      </dgm:t>
    </dgm:pt>
    <dgm:pt modelId="{78C4572B-1DBF-4265-9D5E-F894B8DBB7B7}">
      <dgm:prSet/>
      <dgm:spPr/>
      <dgm:t>
        <a:bodyPr/>
        <a:lstStyle/>
        <a:p>
          <a:pPr rtl="0"/>
          <a:r>
            <a:rPr lang="en-IN" dirty="0" smtClean="0"/>
            <a:t>In 1671, Robert Boyle discovered and described the reaction between iron filings and dilute acids, which results in the production of hydrogen gas.</a:t>
          </a:r>
          <a:endParaRPr lang="en-IN" dirty="0"/>
        </a:p>
      </dgm:t>
    </dgm:pt>
    <dgm:pt modelId="{B9C424A5-14F0-431E-BF20-E98738FCE69E}" type="parTrans" cxnId="{24285580-C70F-4FCC-8051-A8AE8A2352FF}">
      <dgm:prSet/>
      <dgm:spPr/>
      <dgm:t>
        <a:bodyPr/>
        <a:lstStyle/>
        <a:p>
          <a:endParaRPr lang="en-IN"/>
        </a:p>
      </dgm:t>
    </dgm:pt>
    <dgm:pt modelId="{D6562A5B-FDB1-405B-9EFF-372B928BFA66}" type="sibTrans" cxnId="{24285580-C70F-4FCC-8051-A8AE8A2352FF}">
      <dgm:prSet/>
      <dgm:spPr/>
      <dgm:t>
        <a:bodyPr/>
        <a:lstStyle/>
        <a:p>
          <a:endParaRPr lang="en-IN"/>
        </a:p>
      </dgm:t>
    </dgm:pt>
    <dgm:pt modelId="{2D19AD28-2DB4-43E5-91F0-AC5F586A2338}">
      <dgm:prSet/>
      <dgm:spPr/>
      <dgm:t>
        <a:bodyPr/>
        <a:lstStyle/>
        <a:p>
          <a:pPr rtl="0"/>
          <a:r>
            <a:rPr lang="en-IN" dirty="0" smtClean="0"/>
            <a:t>In 1766, Henry Cavendish was the first to recognize hydrogen gas as a discrete substance, by naming the gas from a metal-acid reaction "flammable air“.</a:t>
          </a:r>
          <a:endParaRPr lang="en-IN" dirty="0"/>
        </a:p>
      </dgm:t>
    </dgm:pt>
    <dgm:pt modelId="{8BEEFEC2-4D3D-4FF4-B777-598F39FD4E96}" type="parTrans" cxnId="{9B832646-077E-4482-BC28-B4B9F8036ABF}">
      <dgm:prSet/>
      <dgm:spPr/>
      <dgm:t>
        <a:bodyPr/>
        <a:lstStyle/>
        <a:p>
          <a:endParaRPr lang="en-IN"/>
        </a:p>
      </dgm:t>
    </dgm:pt>
    <dgm:pt modelId="{226BDD9B-EA1A-4B74-A14C-C8B06371144C}" type="sibTrans" cxnId="{9B832646-077E-4482-BC28-B4B9F8036ABF}">
      <dgm:prSet/>
      <dgm:spPr/>
      <dgm:t>
        <a:bodyPr/>
        <a:lstStyle/>
        <a:p>
          <a:endParaRPr lang="en-IN"/>
        </a:p>
      </dgm:t>
    </dgm:pt>
    <dgm:pt modelId="{980CC72D-0B62-4962-B5D4-3B7CF2234C15}">
      <dgm:prSet/>
      <dgm:spPr/>
      <dgm:t>
        <a:bodyPr/>
        <a:lstStyle/>
        <a:p>
          <a:pPr rtl="0"/>
          <a:r>
            <a:rPr lang="en-IN" dirty="0" smtClean="0"/>
            <a:t>He speculated that "flammable air" was in fact identical to the hypothetical substance called "phlogiston" and further finding in 1781 that the gas produces water when burned.</a:t>
          </a:r>
          <a:endParaRPr lang="en-IN" dirty="0"/>
        </a:p>
      </dgm:t>
    </dgm:pt>
    <dgm:pt modelId="{F122AFD1-3CA5-4A12-910B-E1BC1A482B3A}" type="parTrans" cxnId="{6A17D83C-CA99-4A51-AAFB-DE5745FA4D35}">
      <dgm:prSet/>
      <dgm:spPr/>
      <dgm:t>
        <a:bodyPr/>
        <a:lstStyle/>
        <a:p>
          <a:endParaRPr lang="en-IN"/>
        </a:p>
      </dgm:t>
    </dgm:pt>
    <dgm:pt modelId="{77AD237C-7A34-43BC-A12E-AD0AFC22DBEA}" type="sibTrans" cxnId="{6A17D83C-CA99-4A51-AAFB-DE5745FA4D35}">
      <dgm:prSet/>
      <dgm:spPr/>
      <dgm:t>
        <a:bodyPr/>
        <a:lstStyle/>
        <a:p>
          <a:endParaRPr lang="en-IN"/>
        </a:p>
      </dgm:t>
    </dgm:pt>
    <dgm:pt modelId="{26083F57-82F2-4361-B0EF-2355446C914C}">
      <dgm:prSet/>
      <dgm:spPr/>
      <dgm:t>
        <a:bodyPr/>
        <a:lstStyle/>
        <a:p>
          <a:pPr rtl="0"/>
          <a:r>
            <a:rPr lang="en-IN" dirty="0" smtClean="0"/>
            <a:t>In 1783, Antoine Lavoisier gave the element the name HYDROGEN when he and Laplace reproduced Cavendish's finding that water is produced when hydrogen is burned.</a:t>
          </a:r>
          <a:endParaRPr lang="en-IN" dirty="0"/>
        </a:p>
      </dgm:t>
    </dgm:pt>
    <dgm:pt modelId="{BCBDA598-71EE-48A4-81A1-746CF25DDA13}" type="parTrans" cxnId="{65447E00-3D0B-439D-82F8-B945777F7CCA}">
      <dgm:prSet/>
      <dgm:spPr/>
      <dgm:t>
        <a:bodyPr/>
        <a:lstStyle/>
        <a:p>
          <a:endParaRPr lang="en-IN"/>
        </a:p>
      </dgm:t>
    </dgm:pt>
    <dgm:pt modelId="{0EF43966-6C2F-4E43-B025-A8164B6E612E}" type="sibTrans" cxnId="{65447E00-3D0B-439D-82F8-B945777F7CCA}">
      <dgm:prSet/>
      <dgm:spPr/>
      <dgm:t>
        <a:bodyPr/>
        <a:lstStyle/>
        <a:p>
          <a:endParaRPr lang="en-IN"/>
        </a:p>
      </dgm:t>
    </dgm:pt>
    <dgm:pt modelId="{703F175F-AC3C-4D93-998F-1142F28523CB}" type="pres">
      <dgm:prSet presAssocID="{368B41FF-C73C-43CE-84F0-43D318AB871B}" presName="linear" presStyleCnt="0">
        <dgm:presLayoutVars>
          <dgm:animLvl val="lvl"/>
          <dgm:resizeHandles val="exact"/>
        </dgm:presLayoutVars>
      </dgm:prSet>
      <dgm:spPr/>
      <dgm:t>
        <a:bodyPr/>
        <a:lstStyle/>
        <a:p>
          <a:endParaRPr lang="en-IN"/>
        </a:p>
      </dgm:t>
    </dgm:pt>
    <dgm:pt modelId="{08AE280A-C004-4C01-BFDF-EC179FB10D8F}" type="pres">
      <dgm:prSet presAssocID="{78C4572B-1DBF-4265-9D5E-F894B8DBB7B7}" presName="parentText" presStyleLbl="node1" presStyleIdx="0" presStyleCnt="4">
        <dgm:presLayoutVars>
          <dgm:chMax val="0"/>
          <dgm:bulletEnabled val="1"/>
        </dgm:presLayoutVars>
      </dgm:prSet>
      <dgm:spPr/>
      <dgm:t>
        <a:bodyPr/>
        <a:lstStyle/>
        <a:p>
          <a:endParaRPr lang="en-IN"/>
        </a:p>
      </dgm:t>
    </dgm:pt>
    <dgm:pt modelId="{68A159FF-FCC9-456D-A8C4-9D50A53384BE}" type="pres">
      <dgm:prSet presAssocID="{D6562A5B-FDB1-405B-9EFF-372B928BFA66}" presName="spacer" presStyleCnt="0"/>
      <dgm:spPr/>
    </dgm:pt>
    <dgm:pt modelId="{0E57E549-827D-42C9-8DB0-6F44AC6F30DF}" type="pres">
      <dgm:prSet presAssocID="{2D19AD28-2DB4-43E5-91F0-AC5F586A2338}" presName="parentText" presStyleLbl="node1" presStyleIdx="1" presStyleCnt="4">
        <dgm:presLayoutVars>
          <dgm:chMax val="0"/>
          <dgm:bulletEnabled val="1"/>
        </dgm:presLayoutVars>
      </dgm:prSet>
      <dgm:spPr/>
      <dgm:t>
        <a:bodyPr/>
        <a:lstStyle/>
        <a:p>
          <a:endParaRPr lang="en-IN"/>
        </a:p>
      </dgm:t>
    </dgm:pt>
    <dgm:pt modelId="{DACC03D2-F26D-4E4B-93E7-2E6D4324A642}" type="pres">
      <dgm:prSet presAssocID="{226BDD9B-EA1A-4B74-A14C-C8B06371144C}" presName="spacer" presStyleCnt="0"/>
      <dgm:spPr/>
    </dgm:pt>
    <dgm:pt modelId="{6364AFB2-5E1B-4ECD-B223-8D05A6282C1A}" type="pres">
      <dgm:prSet presAssocID="{980CC72D-0B62-4962-B5D4-3B7CF2234C15}" presName="parentText" presStyleLbl="node1" presStyleIdx="2" presStyleCnt="4">
        <dgm:presLayoutVars>
          <dgm:chMax val="0"/>
          <dgm:bulletEnabled val="1"/>
        </dgm:presLayoutVars>
      </dgm:prSet>
      <dgm:spPr/>
      <dgm:t>
        <a:bodyPr/>
        <a:lstStyle/>
        <a:p>
          <a:endParaRPr lang="en-IN"/>
        </a:p>
      </dgm:t>
    </dgm:pt>
    <dgm:pt modelId="{8033A861-54D6-4ED9-AEF1-163652B6CC0C}" type="pres">
      <dgm:prSet presAssocID="{77AD237C-7A34-43BC-A12E-AD0AFC22DBEA}" presName="spacer" presStyleCnt="0"/>
      <dgm:spPr/>
    </dgm:pt>
    <dgm:pt modelId="{64CB13CB-08A2-4CDD-A31B-FEBA279CA7E4}" type="pres">
      <dgm:prSet presAssocID="{26083F57-82F2-4361-B0EF-2355446C914C}" presName="parentText" presStyleLbl="node1" presStyleIdx="3" presStyleCnt="4">
        <dgm:presLayoutVars>
          <dgm:chMax val="0"/>
          <dgm:bulletEnabled val="1"/>
        </dgm:presLayoutVars>
      </dgm:prSet>
      <dgm:spPr/>
      <dgm:t>
        <a:bodyPr/>
        <a:lstStyle/>
        <a:p>
          <a:endParaRPr lang="en-IN"/>
        </a:p>
      </dgm:t>
    </dgm:pt>
  </dgm:ptLst>
  <dgm:cxnLst>
    <dgm:cxn modelId="{24285580-C70F-4FCC-8051-A8AE8A2352FF}" srcId="{368B41FF-C73C-43CE-84F0-43D318AB871B}" destId="{78C4572B-1DBF-4265-9D5E-F894B8DBB7B7}" srcOrd="0" destOrd="0" parTransId="{B9C424A5-14F0-431E-BF20-E98738FCE69E}" sibTransId="{D6562A5B-FDB1-405B-9EFF-372B928BFA66}"/>
    <dgm:cxn modelId="{9C10BC04-2382-4830-83EC-243047098643}" type="presOf" srcId="{78C4572B-1DBF-4265-9D5E-F894B8DBB7B7}" destId="{08AE280A-C004-4C01-BFDF-EC179FB10D8F}" srcOrd="0" destOrd="0" presId="urn:microsoft.com/office/officeart/2005/8/layout/vList2"/>
    <dgm:cxn modelId="{0504F2B1-28EF-4D1B-ADA4-379CBFA4AA42}" type="presOf" srcId="{980CC72D-0B62-4962-B5D4-3B7CF2234C15}" destId="{6364AFB2-5E1B-4ECD-B223-8D05A6282C1A}" srcOrd="0" destOrd="0" presId="urn:microsoft.com/office/officeart/2005/8/layout/vList2"/>
    <dgm:cxn modelId="{65447E00-3D0B-439D-82F8-B945777F7CCA}" srcId="{368B41FF-C73C-43CE-84F0-43D318AB871B}" destId="{26083F57-82F2-4361-B0EF-2355446C914C}" srcOrd="3" destOrd="0" parTransId="{BCBDA598-71EE-48A4-81A1-746CF25DDA13}" sibTransId="{0EF43966-6C2F-4E43-B025-A8164B6E612E}"/>
    <dgm:cxn modelId="{97AAC6EA-95A5-4076-9D52-AE54EB435DC6}" type="presOf" srcId="{26083F57-82F2-4361-B0EF-2355446C914C}" destId="{64CB13CB-08A2-4CDD-A31B-FEBA279CA7E4}" srcOrd="0" destOrd="0" presId="urn:microsoft.com/office/officeart/2005/8/layout/vList2"/>
    <dgm:cxn modelId="{9B832646-077E-4482-BC28-B4B9F8036ABF}" srcId="{368B41FF-C73C-43CE-84F0-43D318AB871B}" destId="{2D19AD28-2DB4-43E5-91F0-AC5F586A2338}" srcOrd="1" destOrd="0" parTransId="{8BEEFEC2-4D3D-4FF4-B777-598F39FD4E96}" sibTransId="{226BDD9B-EA1A-4B74-A14C-C8B06371144C}"/>
    <dgm:cxn modelId="{6A17D83C-CA99-4A51-AAFB-DE5745FA4D35}" srcId="{368B41FF-C73C-43CE-84F0-43D318AB871B}" destId="{980CC72D-0B62-4962-B5D4-3B7CF2234C15}" srcOrd="2" destOrd="0" parTransId="{F122AFD1-3CA5-4A12-910B-E1BC1A482B3A}" sibTransId="{77AD237C-7A34-43BC-A12E-AD0AFC22DBEA}"/>
    <dgm:cxn modelId="{30F361CA-178C-4235-B39F-F63A09473388}" type="presOf" srcId="{368B41FF-C73C-43CE-84F0-43D318AB871B}" destId="{703F175F-AC3C-4D93-998F-1142F28523CB}" srcOrd="0" destOrd="0" presId="urn:microsoft.com/office/officeart/2005/8/layout/vList2"/>
    <dgm:cxn modelId="{06EF3E7F-219C-4458-AA3C-4D68594D4605}" type="presOf" srcId="{2D19AD28-2DB4-43E5-91F0-AC5F586A2338}" destId="{0E57E549-827D-42C9-8DB0-6F44AC6F30DF}" srcOrd="0" destOrd="0" presId="urn:microsoft.com/office/officeart/2005/8/layout/vList2"/>
    <dgm:cxn modelId="{78671807-6301-498E-8F25-2EB54EFB2FDC}" type="presParOf" srcId="{703F175F-AC3C-4D93-998F-1142F28523CB}" destId="{08AE280A-C004-4C01-BFDF-EC179FB10D8F}" srcOrd="0" destOrd="0" presId="urn:microsoft.com/office/officeart/2005/8/layout/vList2"/>
    <dgm:cxn modelId="{D04D3330-896E-49C6-BAB8-B8804FFFD66A}" type="presParOf" srcId="{703F175F-AC3C-4D93-998F-1142F28523CB}" destId="{68A159FF-FCC9-456D-A8C4-9D50A53384BE}" srcOrd="1" destOrd="0" presId="urn:microsoft.com/office/officeart/2005/8/layout/vList2"/>
    <dgm:cxn modelId="{B9485C32-3A35-4FC5-8549-F6EAB613490E}" type="presParOf" srcId="{703F175F-AC3C-4D93-998F-1142F28523CB}" destId="{0E57E549-827D-42C9-8DB0-6F44AC6F30DF}" srcOrd="2" destOrd="0" presId="urn:microsoft.com/office/officeart/2005/8/layout/vList2"/>
    <dgm:cxn modelId="{31941222-1EB2-4BB5-B022-A213AC934DCA}" type="presParOf" srcId="{703F175F-AC3C-4D93-998F-1142F28523CB}" destId="{DACC03D2-F26D-4E4B-93E7-2E6D4324A642}" srcOrd="3" destOrd="0" presId="urn:microsoft.com/office/officeart/2005/8/layout/vList2"/>
    <dgm:cxn modelId="{6C7CFB2C-9BB8-446C-BD44-00F8FA542E1C}" type="presParOf" srcId="{703F175F-AC3C-4D93-998F-1142F28523CB}" destId="{6364AFB2-5E1B-4ECD-B223-8D05A6282C1A}" srcOrd="4" destOrd="0" presId="urn:microsoft.com/office/officeart/2005/8/layout/vList2"/>
    <dgm:cxn modelId="{A7B0E7B5-353A-4D46-9357-6B644175D4F9}" type="presParOf" srcId="{703F175F-AC3C-4D93-998F-1142F28523CB}" destId="{8033A861-54D6-4ED9-AEF1-163652B6CC0C}" srcOrd="5" destOrd="0" presId="urn:microsoft.com/office/officeart/2005/8/layout/vList2"/>
    <dgm:cxn modelId="{D7E0137F-EDCF-48C4-839F-5C73C9876E48}" type="presParOf" srcId="{703F175F-AC3C-4D93-998F-1142F28523CB}" destId="{64CB13CB-08A2-4CDD-A31B-FEBA279CA7E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1B58B0A-B516-4779-8D01-43A25D9AED89}"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IN"/>
        </a:p>
      </dgm:t>
    </dgm:pt>
    <dgm:pt modelId="{9F53E723-842B-4E4A-BE7B-9224E486F0CD}">
      <dgm:prSet/>
      <dgm:spPr/>
      <dgm:t>
        <a:bodyPr/>
        <a:lstStyle/>
        <a:p>
          <a:pPr rtl="0"/>
          <a:r>
            <a:rPr lang="en-US" dirty="0" smtClean="0"/>
            <a:t>Hydrogen is the first element in the periodic table. Hydrogen has electronic configuration 1s</a:t>
          </a:r>
          <a:r>
            <a:rPr lang="en-US" baseline="30000" dirty="0" smtClean="0"/>
            <a:t>1</a:t>
          </a:r>
          <a:r>
            <a:rPr lang="en-US" dirty="0" smtClean="0"/>
            <a:t>. On the other hand like alkali metals , it is short by one electron to the corresponding noble gas configuration , helium (1s</a:t>
          </a:r>
          <a:r>
            <a:rPr lang="en-US" baseline="30000" dirty="0" smtClean="0"/>
            <a:t>2</a:t>
          </a:r>
          <a:r>
            <a:rPr lang="en-US" dirty="0" smtClean="0"/>
            <a:t>). Hydrogen therefore has a resemblance to alkali metals, as well as with halogens. Loss of electron from hydrogen atom results in nucleus (H</a:t>
          </a:r>
          <a:r>
            <a:rPr lang="en-US" baseline="30000" dirty="0" smtClean="0"/>
            <a:t>+</a:t>
          </a:r>
          <a:r>
            <a:rPr lang="en-US" dirty="0" smtClean="0"/>
            <a:t>) of ~1.5×10-3pm size which is extremely small. As a sequence, H+ does not exists freely and is associated with other atoms or molecule. Thus ,it is a unique ability and is therefore placed separately.</a:t>
          </a:r>
          <a:endParaRPr lang="en-IN" dirty="0"/>
        </a:p>
      </dgm:t>
    </dgm:pt>
    <dgm:pt modelId="{F10B2497-278D-4EDA-9000-ECECA4357422}" type="parTrans" cxnId="{074A308E-92F3-4F8A-BED8-28FE60835898}">
      <dgm:prSet/>
      <dgm:spPr/>
      <dgm:t>
        <a:bodyPr/>
        <a:lstStyle/>
        <a:p>
          <a:endParaRPr lang="en-IN"/>
        </a:p>
      </dgm:t>
    </dgm:pt>
    <dgm:pt modelId="{B11A670D-176E-43DF-B2F3-DECE59FC4593}" type="sibTrans" cxnId="{074A308E-92F3-4F8A-BED8-28FE60835898}">
      <dgm:prSet/>
      <dgm:spPr/>
      <dgm:t>
        <a:bodyPr/>
        <a:lstStyle/>
        <a:p>
          <a:endParaRPr lang="en-IN"/>
        </a:p>
      </dgm:t>
    </dgm:pt>
    <dgm:pt modelId="{90E31545-AD7D-49ED-83FA-76A562192454}" type="pres">
      <dgm:prSet presAssocID="{91B58B0A-B516-4779-8D01-43A25D9AED89}" presName="Name0" presStyleCnt="0">
        <dgm:presLayoutVars>
          <dgm:dir/>
          <dgm:animLvl val="lvl"/>
          <dgm:resizeHandles val="exact"/>
        </dgm:presLayoutVars>
      </dgm:prSet>
      <dgm:spPr/>
      <dgm:t>
        <a:bodyPr/>
        <a:lstStyle/>
        <a:p>
          <a:endParaRPr lang="en-US"/>
        </a:p>
      </dgm:t>
    </dgm:pt>
    <dgm:pt modelId="{753D9F1A-5022-4223-BFB3-6CB85EEDD7BF}" type="pres">
      <dgm:prSet presAssocID="{9F53E723-842B-4E4A-BE7B-9224E486F0CD}" presName="linNode" presStyleCnt="0"/>
      <dgm:spPr/>
    </dgm:pt>
    <dgm:pt modelId="{B0063214-878A-422C-B6DD-2CB90CB930A2}" type="pres">
      <dgm:prSet presAssocID="{9F53E723-842B-4E4A-BE7B-9224E486F0CD}" presName="parentText" presStyleLbl="node1" presStyleIdx="0" presStyleCnt="1" custScaleX="274886">
        <dgm:presLayoutVars>
          <dgm:chMax val="1"/>
          <dgm:bulletEnabled val="1"/>
        </dgm:presLayoutVars>
      </dgm:prSet>
      <dgm:spPr/>
      <dgm:t>
        <a:bodyPr/>
        <a:lstStyle/>
        <a:p>
          <a:endParaRPr lang="en-US"/>
        </a:p>
      </dgm:t>
    </dgm:pt>
  </dgm:ptLst>
  <dgm:cxnLst>
    <dgm:cxn modelId="{C9618DCC-8F01-48AC-9605-D6D759E7ADB6}" type="presOf" srcId="{91B58B0A-B516-4779-8D01-43A25D9AED89}" destId="{90E31545-AD7D-49ED-83FA-76A562192454}" srcOrd="0" destOrd="0" presId="urn:microsoft.com/office/officeart/2005/8/layout/vList5"/>
    <dgm:cxn modelId="{4AD0AD11-5DA5-488B-8D42-17973EDF8835}" type="presOf" srcId="{9F53E723-842B-4E4A-BE7B-9224E486F0CD}" destId="{B0063214-878A-422C-B6DD-2CB90CB930A2}" srcOrd="0" destOrd="0" presId="urn:microsoft.com/office/officeart/2005/8/layout/vList5"/>
    <dgm:cxn modelId="{074A308E-92F3-4F8A-BED8-28FE60835898}" srcId="{91B58B0A-B516-4779-8D01-43A25D9AED89}" destId="{9F53E723-842B-4E4A-BE7B-9224E486F0CD}" srcOrd="0" destOrd="0" parTransId="{F10B2497-278D-4EDA-9000-ECECA4357422}" sibTransId="{B11A670D-176E-43DF-B2F3-DECE59FC4593}"/>
    <dgm:cxn modelId="{47006106-ED66-4726-A236-084E9A402584}" type="presParOf" srcId="{90E31545-AD7D-49ED-83FA-76A562192454}" destId="{753D9F1A-5022-4223-BFB3-6CB85EEDD7BF}" srcOrd="0" destOrd="0" presId="urn:microsoft.com/office/officeart/2005/8/layout/vList5"/>
    <dgm:cxn modelId="{A7875A03-136D-4A87-906C-C58C7B9538DF}" type="presParOf" srcId="{753D9F1A-5022-4223-BFB3-6CB85EEDD7BF}" destId="{B0063214-878A-422C-B6DD-2CB90CB930A2}"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9865576-71E0-48D4-950F-C51B3CAC7501}" type="doc">
      <dgm:prSet loTypeId="urn:microsoft.com/office/officeart/2005/8/layout/vList3#1" loCatId="list" qsTypeId="urn:microsoft.com/office/officeart/2005/8/quickstyle/simple1" qsCatId="simple" csTypeId="urn:microsoft.com/office/officeart/2005/8/colors/accent1_2" csCatId="accent1"/>
      <dgm:spPr/>
      <dgm:t>
        <a:bodyPr/>
        <a:lstStyle/>
        <a:p>
          <a:endParaRPr lang="en-IN"/>
        </a:p>
      </dgm:t>
    </dgm:pt>
    <dgm:pt modelId="{C829CD15-0AB2-46D4-A7B8-8164452BBA56}">
      <dgm:prSet/>
      <dgm:spPr/>
      <dgm:t>
        <a:bodyPr/>
        <a:lstStyle/>
        <a:p>
          <a:pPr rtl="0"/>
          <a:r>
            <a:rPr lang="en-IN" b="1" baseline="30000" dirty="0" smtClean="0"/>
            <a:t>1</a:t>
          </a:r>
          <a:r>
            <a:rPr lang="en-IN" b="1" dirty="0" smtClean="0"/>
            <a:t>H</a:t>
          </a:r>
          <a:r>
            <a:rPr lang="en-IN" dirty="0" smtClean="0"/>
            <a:t> is the most common hydrogen isotope with an abundance of more than 99.98%. Because the nucleus of this isotope consists of only a single proton, it is given the descriptive but rarely used formal name </a:t>
          </a:r>
          <a:r>
            <a:rPr lang="en-IN" i="1" dirty="0" err="1" smtClean="0"/>
            <a:t>protium</a:t>
          </a:r>
          <a:r>
            <a:rPr lang="en-IN" dirty="0" smtClean="0"/>
            <a:t>.</a:t>
          </a:r>
          <a:endParaRPr lang="en-IN" dirty="0"/>
        </a:p>
      </dgm:t>
    </dgm:pt>
    <dgm:pt modelId="{572CAC6D-666A-4014-967A-C2F0378C0A97}" type="parTrans" cxnId="{BD05A6C4-AF3A-4D7D-8C2A-C7D5055AF807}">
      <dgm:prSet/>
      <dgm:spPr/>
      <dgm:t>
        <a:bodyPr/>
        <a:lstStyle/>
        <a:p>
          <a:endParaRPr lang="en-IN"/>
        </a:p>
      </dgm:t>
    </dgm:pt>
    <dgm:pt modelId="{D0CB1887-1530-4311-86B9-DFD150053BB4}" type="sibTrans" cxnId="{BD05A6C4-AF3A-4D7D-8C2A-C7D5055AF807}">
      <dgm:prSet/>
      <dgm:spPr/>
      <dgm:t>
        <a:bodyPr/>
        <a:lstStyle/>
        <a:p>
          <a:endParaRPr lang="en-IN"/>
        </a:p>
      </dgm:t>
    </dgm:pt>
    <dgm:pt modelId="{61FF74D9-02DB-465C-A228-FD9969516A2E}">
      <dgm:prSet/>
      <dgm:spPr/>
      <dgm:t>
        <a:bodyPr/>
        <a:lstStyle/>
        <a:p>
          <a:pPr rtl="0"/>
          <a:r>
            <a:rPr lang="en-IN" b="1" baseline="30000" dirty="0" smtClean="0"/>
            <a:t>2</a:t>
          </a:r>
          <a:r>
            <a:rPr lang="en-IN" b="1" dirty="0" smtClean="0"/>
            <a:t>H</a:t>
          </a:r>
          <a:r>
            <a:rPr lang="en-IN" dirty="0" smtClean="0"/>
            <a:t>, the other stable hydrogen isotope, is known as </a:t>
          </a:r>
          <a:r>
            <a:rPr lang="en-IN" i="1" dirty="0" smtClean="0"/>
            <a:t>deuterium</a:t>
          </a:r>
          <a:r>
            <a:rPr lang="en-IN" dirty="0" smtClean="0"/>
            <a:t> and contains one proton and one neutron in its nucleus. Essentially all deuterium in the universe is thought to have been produced at the time of the Big Bang, and has endured since that time. Deuterium is not radioactive, and does not represent a significant toxicity hazard. Water enriched in molecules that include deuterium instead of normal hydrogen is called heavy water. Deuterium is also a potential fuel for commercial nuclear fusion.</a:t>
          </a:r>
          <a:endParaRPr lang="en-IN" dirty="0"/>
        </a:p>
      </dgm:t>
    </dgm:pt>
    <dgm:pt modelId="{584FD254-246A-458E-A57C-AABFBAF66C9B}" type="parTrans" cxnId="{2C3200A4-34E4-4A61-8E58-391828BEF659}">
      <dgm:prSet/>
      <dgm:spPr/>
      <dgm:t>
        <a:bodyPr/>
        <a:lstStyle/>
        <a:p>
          <a:endParaRPr lang="en-IN"/>
        </a:p>
      </dgm:t>
    </dgm:pt>
    <dgm:pt modelId="{8D3BA8BA-B8EE-4618-A0E6-F81EC791F7CD}" type="sibTrans" cxnId="{2C3200A4-34E4-4A61-8E58-391828BEF659}">
      <dgm:prSet/>
      <dgm:spPr/>
      <dgm:t>
        <a:bodyPr/>
        <a:lstStyle/>
        <a:p>
          <a:endParaRPr lang="en-IN"/>
        </a:p>
      </dgm:t>
    </dgm:pt>
    <dgm:pt modelId="{27F51EDE-C204-4233-A8BD-EA83BFBC4499}">
      <dgm:prSet/>
      <dgm:spPr/>
      <dgm:t>
        <a:bodyPr/>
        <a:lstStyle/>
        <a:p>
          <a:pPr rtl="0"/>
          <a:r>
            <a:rPr lang="en-IN" b="1" baseline="30000" dirty="0" smtClean="0"/>
            <a:t>3</a:t>
          </a:r>
          <a:r>
            <a:rPr lang="en-IN" b="1" dirty="0" smtClean="0"/>
            <a:t>H</a:t>
          </a:r>
          <a:r>
            <a:rPr lang="en-IN" dirty="0" smtClean="0"/>
            <a:t> is known as </a:t>
          </a:r>
          <a:r>
            <a:rPr lang="en-IN" i="1" dirty="0" smtClean="0"/>
            <a:t>tritium</a:t>
          </a:r>
          <a:r>
            <a:rPr lang="en-IN" dirty="0" smtClean="0"/>
            <a:t> and contains one proton and two neutrons in its nucleus. It is radioactive, decaying into helium-3 through beta decay with a half-life of 12.32 years. It is so radioactive that it can be used in luminous paint, making it useful in such things as watches.</a:t>
          </a:r>
          <a:endParaRPr lang="en-IN" dirty="0"/>
        </a:p>
      </dgm:t>
    </dgm:pt>
    <dgm:pt modelId="{BA21C81B-E8B3-4277-B2A6-C0007F4A0A0A}" type="sibTrans" cxnId="{24FC3B41-1BB8-47F9-85B6-C56B295163FB}">
      <dgm:prSet/>
      <dgm:spPr/>
      <dgm:t>
        <a:bodyPr/>
        <a:lstStyle/>
        <a:p>
          <a:endParaRPr lang="en-IN"/>
        </a:p>
      </dgm:t>
    </dgm:pt>
    <dgm:pt modelId="{99FB9184-9917-42D5-A906-3348A319B826}" type="parTrans" cxnId="{24FC3B41-1BB8-47F9-85B6-C56B295163FB}">
      <dgm:prSet/>
      <dgm:spPr/>
      <dgm:t>
        <a:bodyPr/>
        <a:lstStyle/>
        <a:p>
          <a:endParaRPr lang="en-IN"/>
        </a:p>
      </dgm:t>
    </dgm:pt>
    <dgm:pt modelId="{5372FDD5-BB2D-420D-A8C4-28763ADFDC7B}" type="pres">
      <dgm:prSet presAssocID="{A9865576-71E0-48D4-950F-C51B3CAC7501}" presName="linearFlow" presStyleCnt="0">
        <dgm:presLayoutVars>
          <dgm:dir/>
          <dgm:resizeHandles val="exact"/>
        </dgm:presLayoutVars>
      </dgm:prSet>
      <dgm:spPr/>
      <dgm:t>
        <a:bodyPr/>
        <a:lstStyle/>
        <a:p>
          <a:endParaRPr lang="en-IN"/>
        </a:p>
      </dgm:t>
    </dgm:pt>
    <dgm:pt modelId="{3F64CBDC-5B0D-42C9-AEFA-BCA21D727090}" type="pres">
      <dgm:prSet presAssocID="{C829CD15-0AB2-46D4-A7B8-8164452BBA56}" presName="composite" presStyleCnt="0"/>
      <dgm:spPr/>
    </dgm:pt>
    <dgm:pt modelId="{D332B27E-A24C-4AA1-89FC-67A9724B384C}" type="pres">
      <dgm:prSet presAssocID="{C829CD15-0AB2-46D4-A7B8-8164452BBA56}" presName="imgShp" presStyleLbl="fgImgPlace1" presStyleIdx="0" presStyleCnt="3"/>
      <dgm:spPr>
        <a:blipFill rotWithShape="0">
          <a:blip xmlns:r="http://schemas.openxmlformats.org/officeDocument/2006/relationships" r:embed="rId1"/>
          <a:stretch>
            <a:fillRect/>
          </a:stretch>
        </a:blipFill>
      </dgm:spPr>
      <dgm:t>
        <a:bodyPr/>
        <a:lstStyle/>
        <a:p>
          <a:endParaRPr lang="en-IN"/>
        </a:p>
      </dgm:t>
    </dgm:pt>
    <dgm:pt modelId="{30D0BC63-F603-490B-8573-E3DB8EE5AD01}" type="pres">
      <dgm:prSet presAssocID="{C829CD15-0AB2-46D4-A7B8-8164452BBA56}" presName="txShp" presStyleLbl="node1" presStyleIdx="0" presStyleCnt="3">
        <dgm:presLayoutVars>
          <dgm:bulletEnabled val="1"/>
        </dgm:presLayoutVars>
      </dgm:prSet>
      <dgm:spPr/>
      <dgm:t>
        <a:bodyPr/>
        <a:lstStyle/>
        <a:p>
          <a:endParaRPr lang="en-IN"/>
        </a:p>
      </dgm:t>
    </dgm:pt>
    <dgm:pt modelId="{678E27AD-D18E-48AA-AB64-22B247ABBB44}" type="pres">
      <dgm:prSet presAssocID="{D0CB1887-1530-4311-86B9-DFD150053BB4}" presName="spacing" presStyleCnt="0"/>
      <dgm:spPr/>
    </dgm:pt>
    <dgm:pt modelId="{57D0B191-27B2-4286-AF92-B0D8AF448195}" type="pres">
      <dgm:prSet presAssocID="{61FF74D9-02DB-465C-A228-FD9969516A2E}" presName="composite" presStyleCnt="0"/>
      <dgm:spPr/>
    </dgm:pt>
    <dgm:pt modelId="{2E0FB609-7D82-4C5F-8ED6-C5D90C3F71CC}" type="pres">
      <dgm:prSet presAssocID="{61FF74D9-02DB-465C-A228-FD9969516A2E}" presName="imgShp" presStyleLbl="fgImgPlace1" presStyleIdx="1" presStyleCnt="3" custLinFactNeighborY="-11700"/>
      <dgm:spPr>
        <a:blipFill rotWithShape="0">
          <a:blip xmlns:r="http://schemas.openxmlformats.org/officeDocument/2006/relationships" r:embed="rId2"/>
          <a:stretch>
            <a:fillRect/>
          </a:stretch>
        </a:blipFill>
      </dgm:spPr>
      <dgm:t>
        <a:bodyPr/>
        <a:lstStyle/>
        <a:p>
          <a:endParaRPr lang="en-IN"/>
        </a:p>
      </dgm:t>
    </dgm:pt>
    <dgm:pt modelId="{08180FD7-9EEA-4C52-822E-59395E23185E}" type="pres">
      <dgm:prSet presAssocID="{61FF74D9-02DB-465C-A228-FD9969516A2E}" presName="txShp" presStyleLbl="node1" presStyleIdx="1" presStyleCnt="3" custLinFactNeighborY="-11700">
        <dgm:presLayoutVars>
          <dgm:bulletEnabled val="1"/>
        </dgm:presLayoutVars>
      </dgm:prSet>
      <dgm:spPr/>
      <dgm:t>
        <a:bodyPr/>
        <a:lstStyle/>
        <a:p>
          <a:endParaRPr lang="en-IN"/>
        </a:p>
      </dgm:t>
    </dgm:pt>
    <dgm:pt modelId="{543C11AE-A2DE-450C-8B5C-64BACE391804}" type="pres">
      <dgm:prSet presAssocID="{8D3BA8BA-B8EE-4618-A0E6-F81EC791F7CD}" presName="spacing" presStyleCnt="0"/>
      <dgm:spPr/>
    </dgm:pt>
    <dgm:pt modelId="{0EFE2241-D5A7-4D4B-909E-47F7833C3633}" type="pres">
      <dgm:prSet presAssocID="{27F51EDE-C204-4233-A8BD-EA83BFBC4499}" presName="composite" presStyleCnt="0"/>
      <dgm:spPr/>
    </dgm:pt>
    <dgm:pt modelId="{A1F2421B-1D82-46C4-87F4-62E795CA6858}" type="pres">
      <dgm:prSet presAssocID="{27F51EDE-C204-4233-A8BD-EA83BFBC4499}" presName="imgShp" presStyleLbl="fgImgPlace1" presStyleIdx="2" presStyleCnt="3" custLinFactNeighborY="-23292"/>
      <dgm:spPr>
        <a:blipFill rotWithShape="0">
          <a:blip xmlns:r="http://schemas.openxmlformats.org/officeDocument/2006/relationships" r:embed="rId3"/>
          <a:stretch>
            <a:fillRect/>
          </a:stretch>
        </a:blipFill>
      </dgm:spPr>
      <dgm:t>
        <a:bodyPr/>
        <a:lstStyle/>
        <a:p>
          <a:endParaRPr lang="en-IN"/>
        </a:p>
      </dgm:t>
    </dgm:pt>
    <dgm:pt modelId="{D19917A5-0354-4CF6-8776-49F965DD2A28}" type="pres">
      <dgm:prSet presAssocID="{27F51EDE-C204-4233-A8BD-EA83BFBC4499}" presName="txShp" presStyleLbl="node1" presStyleIdx="2" presStyleCnt="3" custLinFactNeighborY="-23292">
        <dgm:presLayoutVars>
          <dgm:bulletEnabled val="1"/>
        </dgm:presLayoutVars>
      </dgm:prSet>
      <dgm:spPr/>
      <dgm:t>
        <a:bodyPr/>
        <a:lstStyle/>
        <a:p>
          <a:endParaRPr lang="en-IN"/>
        </a:p>
      </dgm:t>
    </dgm:pt>
  </dgm:ptLst>
  <dgm:cxnLst>
    <dgm:cxn modelId="{21EFAF89-5E81-4926-B4F1-EF727A160F47}" type="presOf" srcId="{C829CD15-0AB2-46D4-A7B8-8164452BBA56}" destId="{30D0BC63-F603-490B-8573-E3DB8EE5AD01}" srcOrd="0" destOrd="0" presId="urn:microsoft.com/office/officeart/2005/8/layout/vList3#1"/>
    <dgm:cxn modelId="{BD05A6C4-AF3A-4D7D-8C2A-C7D5055AF807}" srcId="{A9865576-71E0-48D4-950F-C51B3CAC7501}" destId="{C829CD15-0AB2-46D4-A7B8-8164452BBA56}" srcOrd="0" destOrd="0" parTransId="{572CAC6D-666A-4014-967A-C2F0378C0A97}" sibTransId="{D0CB1887-1530-4311-86B9-DFD150053BB4}"/>
    <dgm:cxn modelId="{2C3200A4-34E4-4A61-8E58-391828BEF659}" srcId="{A9865576-71E0-48D4-950F-C51B3CAC7501}" destId="{61FF74D9-02DB-465C-A228-FD9969516A2E}" srcOrd="1" destOrd="0" parTransId="{584FD254-246A-458E-A57C-AABFBAF66C9B}" sibTransId="{8D3BA8BA-B8EE-4618-A0E6-F81EC791F7CD}"/>
    <dgm:cxn modelId="{34B326B0-70D0-4C9D-A32E-599E04BFFA16}" type="presOf" srcId="{61FF74D9-02DB-465C-A228-FD9969516A2E}" destId="{08180FD7-9EEA-4C52-822E-59395E23185E}" srcOrd="0" destOrd="0" presId="urn:microsoft.com/office/officeart/2005/8/layout/vList3#1"/>
    <dgm:cxn modelId="{8324762B-C82C-4B5F-BBC5-DF053D64B18F}" type="presOf" srcId="{27F51EDE-C204-4233-A8BD-EA83BFBC4499}" destId="{D19917A5-0354-4CF6-8776-49F965DD2A28}" srcOrd="0" destOrd="0" presId="urn:microsoft.com/office/officeart/2005/8/layout/vList3#1"/>
    <dgm:cxn modelId="{C4115C72-2462-4388-A9BA-3B254401668D}" type="presOf" srcId="{A9865576-71E0-48D4-950F-C51B3CAC7501}" destId="{5372FDD5-BB2D-420D-A8C4-28763ADFDC7B}" srcOrd="0" destOrd="0" presId="urn:microsoft.com/office/officeart/2005/8/layout/vList3#1"/>
    <dgm:cxn modelId="{24FC3B41-1BB8-47F9-85B6-C56B295163FB}" srcId="{A9865576-71E0-48D4-950F-C51B3CAC7501}" destId="{27F51EDE-C204-4233-A8BD-EA83BFBC4499}" srcOrd="2" destOrd="0" parTransId="{99FB9184-9917-42D5-A906-3348A319B826}" sibTransId="{BA21C81B-E8B3-4277-B2A6-C0007F4A0A0A}"/>
    <dgm:cxn modelId="{4C09E693-4B25-45C8-AB14-3632DE59D0F8}" type="presParOf" srcId="{5372FDD5-BB2D-420D-A8C4-28763ADFDC7B}" destId="{3F64CBDC-5B0D-42C9-AEFA-BCA21D727090}" srcOrd="0" destOrd="0" presId="urn:microsoft.com/office/officeart/2005/8/layout/vList3#1"/>
    <dgm:cxn modelId="{C839E74D-3DFE-4877-8EF6-235C5DFF24FF}" type="presParOf" srcId="{3F64CBDC-5B0D-42C9-AEFA-BCA21D727090}" destId="{D332B27E-A24C-4AA1-89FC-67A9724B384C}" srcOrd="0" destOrd="0" presId="urn:microsoft.com/office/officeart/2005/8/layout/vList3#1"/>
    <dgm:cxn modelId="{4DD882AD-9337-4E7A-B3F5-185C764C4454}" type="presParOf" srcId="{3F64CBDC-5B0D-42C9-AEFA-BCA21D727090}" destId="{30D0BC63-F603-490B-8573-E3DB8EE5AD01}" srcOrd="1" destOrd="0" presId="urn:microsoft.com/office/officeart/2005/8/layout/vList3#1"/>
    <dgm:cxn modelId="{0CC35933-3F81-4A65-BAC7-870CDDD6994F}" type="presParOf" srcId="{5372FDD5-BB2D-420D-A8C4-28763ADFDC7B}" destId="{678E27AD-D18E-48AA-AB64-22B247ABBB44}" srcOrd="1" destOrd="0" presId="urn:microsoft.com/office/officeart/2005/8/layout/vList3#1"/>
    <dgm:cxn modelId="{53726FFF-554C-465A-9DED-BEE9EB752A74}" type="presParOf" srcId="{5372FDD5-BB2D-420D-A8C4-28763ADFDC7B}" destId="{57D0B191-27B2-4286-AF92-B0D8AF448195}" srcOrd="2" destOrd="0" presId="urn:microsoft.com/office/officeart/2005/8/layout/vList3#1"/>
    <dgm:cxn modelId="{4E98A251-D10A-4229-BC21-B330F547C837}" type="presParOf" srcId="{57D0B191-27B2-4286-AF92-B0D8AF448195}" destId="{2E0FB609-7D82-4C5F-8ED6-C5D90C3F71CC}" srcOrd="0" destOrd="0" presId="urn:microsoft.com/office/officeart/2005/8/layout/vList3#1"/>
    <dgm:cxn modelId="{3ECE4DE9-981B-469F-AA58-579832E03AF1}" type="presParOf" srcId="{57D0B191-27B2-4286-AF92-B0D8AF448195}" destId="{08180FD7-9EEA-4C52-822E-59395E23185E}" srcOrd="1" destOrd="0" presId="urn:microsoft.com/office/officeart/2005/8/layout/vList3#1"/>
    <dgm:cxn modelId="{293EBF91-6E1D-4743-BCA6-E3703E71604D}" type="presParOf" srcId="{5372FDD5-BB2D-420D-A8C4-28763ADFDC7B}" destId="{543C11AE-A2DE-450C-8B5C-64BACE391804}" srcOrd="3" destOrd="0" presId="urn:microsoft.com/office/officeart/2005/8/layout/vList3#1"/>
    <dgm:cxn modelId="{42301AF5-3647-41BF-8E9C-F0751172D514}" type="presParOf" srcId="{5372FDD5-BB2D-420D-A8C4-28763ADFDC7B}" destId="{0EFE2241-D5A7-4D4B-909E-47F7833C3633}" srcOrd="4" destOrd="0" presId="urn:microsoft.com/office/officeart/2005/8/layout/vList3#1"/>
    <dgm:cxn modelId="{1FB2882A-A89B-459B-8849-36CFD8BD90C6}" type="presParOf" srcId="{0EFE2241-D5A7-4D4B-909E-47F7833C3633}" destId="{A1F2421B-1D82-46C4-87F4-62E795CA6858}" srcOrd="0" destOrd="0" presId="urn:microsoft.com/office/officeart/2005/8/layout/vList3#1"/>
    <dgm:cxn modelId="{0CCC7FFF-10BB-4CA7-9CF6-10472820B798}" type="presParOf" srcId="{0EFE2241-D5A7-4D4B-909E-47F7833C3633}" destId="{D19917A5-0354-4CF6-8776-49F965DD2A28}"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235C27-2655-4813-9F09-7E60A469E7B6}" type="doc">
      <dgm:prSet loTypeId="urn:microsoft.com/office/officeart/2005/8/layout/hierarchy4" loCatId="hierarchy" qsTypeId="urn:microsoft.com/office/officeart/2005/8/quickstyle/simple1" qsCatId="simple" csTypeId="urn:microsoft.com/office/officeart/2005/8/colors/accent1_2" csCatId="accent1"/>
      <dgm:spPr/>
      <dgm:t>
        <a:bodyPr/>
        <a:lstStyle/>
        <a:p>
          <a:endParaRPr lang="en-IN"/>
        </a:p>
      </dgm:t>
    </dgm:pt>
    <dgm:pt modelId="{E6E1F2C3-212A-44EC-9ED1-67C84719AF2E}">
      <dgm:prSet/>
      <dgm:spPr/>
      <dgm:t>
        <a:bodyPr/>
        <a:lstStyle/>
        <a:p>
          <a:pPr rtl="0"/>
          <a:r>
            <a:rPr lang="en-US" b="1" dirty="0" smtClean="0"/>
            <a:t>PREPARATION OF DIHYDROGEN</a:t>
          </a:r>
          <a:endParaRPr lang="en-IN" b="1" dirty="0"/>
        </a:p>
      </dgm:t>
    </dgm:pt>
    <dgm:pt modelId="{2ED06EA9-D129-4185-B0EE-4A9A0BBAE0CF}" type="parTrans" cxnId="{442F6837-1B20-4652-AA44-FB04691C1ADB}">
      <dgm:prSet/>
      <dgm:spPr/>
      <dgm:t>
        <a:bodyPr/>
        <a:lstStyle/>
        <a:p>
          <a:endParaRPr lang="en-IN"/>
        </a:p>
      </dgm:t>
    </dgm:pt>
    <dgm:pt modelId="{86796166-1B7E-4D3C-AAD6-E5278C473E8F}" type="sibTrans" cxnId="{442F6837-1B20-4652-AA44-FB04691C1ADB}">
      <dgm:prSet/>
      <dgm:spPr/>
      <dgm:t>
        <a:bodyPr/>
        <a:lstStyle/>
        <a:p>
          <a:endParaRPr lang="en-IN"/>
        </a:p>
      </dgm:t>
    </dgm:pt>
    <dgm:pt modelId="{F26F85F3-9D23-4E51-A6BC-22E66C8929FF}" type="pres">
      <dgm:prSet presAssocID="{FC235C27-2655-4813-9F09-7E60A469E7B6}" presName="Name0" presStyleCnt="0">
        <dgm:presLayoutVars>
          <dgm:chPref val="1"/>
          <dgm:dir/>
          <dgm:animOne val="branch"/>
          <dgm:animLvl val="lvl"/>
          <dgm:resizeHandles/>
        </dgm:presLayoutVars>
      </dgm:prSet>
      <dgm:spPr/>
      <dgm:t>
        <a:bodyPr/>
        <a:lstStyle/>
        <a:p>
          <a:endParaRPr lang="en-US"/>
        </a:p>
      </dgm:t>
    </dgm:pt>
    <dgm:pt modelId="{DDE5153B-144D-44D7-BB57-E38769EA3FE5}" type="pres">
      <dgm:prSet presAssocID="{E6E1F2C3-212A-44EC-9ED1-67C84719AF2E}" presName="vertOne" presStyleCnt="0"/>
      <dgm:spPr/>
    </dgm:pt>
    <dgm:pt modelId="{B2837B8D-72F3-4002-AD1F-F591B0DC835D}" type="pres">
      <dgm:prSet presAssocID="{E6E1F2C3-212A-44EC-9ED1-67C84719AF2E}" presName="txOne" presStyleLbl="node0" presStyleIdx="0" presStyleCnt="1">
        <dgm:presLayoutVars>
          <dgm:chPref val="3"/>
        </dgm:presLayoutVars>
      </dgm:prSet>
      <dgm:spPr/>
      <dgm:t>
        <a:bodyPr/>
        <a:lstStyle/>
        <a:p>
          <a:endParaRPr lang="en-US"/>
        </a:p>
      </dgm:t>
    </dgm:pt>
    <dgm:pt modelId="{D27C42DD-7FA8-4854-ADAA-6651BA583C07}" type="pres">
      <dgm:prSet presAssocID="{E6E1F2C3-212A-44EC-9ED1-67C84719AF2E}" presName="horzOne" presStyleCnt="0"/>
      <dgm:spPr/>
    </dgm:pt>
  </dgm:ptLst>
  <dgm:cxnLst>
    <dgm:cxn modelId="{0589F430-FBAC-4C1D-9E38-744D8F42564A}" type="presOf" srcId="{E6E1F2C3-212A-44EC-9ED1-67C84719AF2E}" destId="{B2837B8D-72F3-4002-AD1F-F591B0DC835D}" srcOrd="0" destOrd="0" presId="urn:microsoft.com/office/officeart/2005/8/layout/hierarchy4"/>
    <dgm:cxn modelId="{442F6837-1B20-4652-AA44-FB04691C1ADB}" srcId="{FC235C27-2655-4813-9F09-7E60A469E7B6}" destId="{E6E1F2C3-212A-44EC-9ED1-67C84719AF2E}" srcOrd="0" destOrd="0" parTransId="{2ED06EA9-D129-4185-B0EE-4A9A0BBAE0CF}" sibTransId="{86796166-1B7E-4D3C-AAD6-E5278C473E8F}"/>
    <dgm:cxn modelId="{89F27AA1-EE5B-41FE-B634-192681106AB5}" type="presOf" srcId="{FC235C27-2655-4813-9F09-7E60A469E7B6}" destId="{F26F85F3-9D23-4E51-A6BC-22E66C8929FF}" srcOrd="0" destOrd="0" presId="urn:microsoft.com/office/officeart/2005/8/layout/hierarchy4"/>
    <dgm:cxn modelId="{B7E5296C-9DBB-4B70-8412-9760589B7F0A}" type="presParOf" srcId="{F26F85F3-9D23-4E51-A6BC-22E66C8929FF}" destId="{DDE5153B-144D-44D7-BB57-E38769EA3FE5}" srcOrd="0" destOrd="0" presId="urn:microsoft.com/office/officeart/2005/8/layout/hierarchy4"/>
    <dgm:cxn modelId="{EE92BCBC-D1ED-4D2F-A4B8-50CA0E301953}" type="presParOf" srcId="{DDE5153B-144D-44D7-BB57-E38769EA3FE5}" destId="{B2837B8D-72F3-4002-AD1F-F591B0DC835D}" srcOrd="0" destOrd="0" presId="urn:microsoft.com/office/officeart/2005/8/layout/hierarchy4"/>
    <dgm:cxn modelId="{CF7B5176-9562-4B37-BBD5-26162CB13E55}" type="presParOf" srcId="{DDE5153B-144D-44D7-BB57-E38769EA3FE5}" destId="{D27C42DD-7FA8-4854-ADAA-6651BA583C07}"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3328229-9644-472C-90D5-C019CDBCC3D8}" type="doc">
      <dgm:prSet loTypeId="urn:microsoft.com/office/officeart/2005/8/layout/orgChart1" loCatId="hierarchy" qsTypeId="urn:microsoft.com/office/officeart/2005/8/quickstyle/simple1" qsCatId="simple" csTypeId="urn:microsoft.com/office/officeart/2005/8/colors/accent1_2" csCatId="accent1"/>
      <dgm:spPr/>
    </dgm:pt>
    <dgm:pt modelId="{A0B49E6E-020B-49AB-8177-D9B631BD82B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HYDRIDES</a:t>
          </a:r>
        </a:p>
      </dgm:t>
    </dgm:pt>
    <dgm:pt modelId="{4578D947-12FB-41B8-B3EE-AF7CA86C0D7F}" type="parTrans" cxnId="{0A530150-33C0-4425-ABB7-266CA3E47B1E}">
      <dgm:prSet/>
      <dgm:spPr/>
    </dgm:pt>
    <dgm:pt modelId="{BAC6B76A-E33C-4FA3-BAB4-BC6298B88310}" type="sibTrans" cxnId="{0A530150-33C0-4425-ABB7-266CA3E47B1E}">
      <dgm:prSet/>
      <dgm:spPr/>
    </dgm:pt>
    <dgm:pt modelId="{A77EC501-742A-4E96-86F4-1FA2F72E2C1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IONIC OR SALINE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HYDRIDES</a:t>
          </a:r>
        </a:p>
      </dgm:t>
    </dgm:pt>
    <dgm:pt modelId="{C22140E1-52F5-49E7-B71B-B07FD375C6B9}" type="parTrans" cxnId="{267A8108-4088-4417-9642-C60660E6EBBA}">
      <dgm:prSet/>
      <dgm:spPr/>
    </dgm:pt>
    <dgm:pt modelId="{BD289AF9-9E88-4AC2-ACEA-68A7704FDD99}" type="sibTrans" cxnId="{267A8108-4088-4417-9642-C60660E6EBBA}">
      <dgm:prSet/>
      <dgm:spPr/>
    </dgm:pt>
    <dgm:pt modelId="{7C97C78B-7244-41A7-BAE6-7F0CBEBC703F}">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0" i="0" u="none" strike="noStrike" cap="none" normalizeH="0" baseline="0" smtClean="0">
              <a:ln>
                <a:noFill/>
              </a:ln>
              <a:solidFill>
                <a:schemeClr val="tx1"/>
              </a:solidFill>
              <a:effectLst/>
              <a:latin typeface="Arial" charset="0"/>
              <a:cs typeface="Arial" charset="0"/>
            </a:rPr>
            <a:t>    </a:t>
          </a:r>
          <a:r>
            <a:rPr kumimoji="0" lang="en-US" b="1" i="0" u="none" strike="noStrike" cap="none" normalizeH="0" baseline="0" smtClean="0">
              <a:ln>
                <a:noFill/>
              </a:ln>
              <a:solidFill>
                <a:schemeClr val="tx1"/>
              </a:solidFill>
              <a:effectLst/>
              <a:latin typeface="Comic Sans MS" pitchFamily="66" charset="0"/>
              <a:cs typeface="Arial" charset="0"/>
            </a:rPr>
            <a:t>COVELENT 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MOLECULAR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HYDRIDES</a:t>
          </a:r>
        </a:p>
      </dgm:t>
    </dgm:pt>
    <dgm:pt modelId="{6AA4EC96-12BE-4E0C-865D-50CF4A9F582D}" type="parTrans" cxnId="{58FCDB08-C24C-4CDA-9EC2-23DD78895BD4}">
      <dgm:prSet/>
      <dgm:spPr/>
    </dgm:pt>
    <dgm:pt modelId="{4069C19F-DE89-4FD7-A592-9D56B1C12C1A}" type="sibTrans" cxnId="{58FCDB08-C24C-4CDA-9EC2-23DD78895BD4}">
      <dgm:prSet/>
      <dgm:spPr/>
    </dgm:pt>
    <dgm:pt modelId="{2DF759F4-EE38-494E-B17D-D5F859F1B74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METALLIC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HYDRIDES</a:t>
          </a:r>
        </a:p>
      </dgm:t>
    </dgm:pt>
    <dgm:pt modelId="{C2413954-CFDA-48D3-86B6-489711887BBE}" type="parTrans" cxnId="{81B78C6E-0A9B-4170-92A1-4EEADEEAE02E}">
      <dgm:prSet/>
      <dgm:spPr/>
    </dgm:pt>
    <dgm:pt modelId="{9A8E91FD-1D79-4A8D-B579-9148052BDFF6}" type="sibTrans" cxnId="{81B78C6E-0A9B-4170-92A1-4EEADEEAE02E}">
      <dgm:prSet/>
      <dgm:spPr/>
    </dgm:pt>
    <dgm:pt modelId="{6E3917EB-2942-4D83-8C11-328553368909}" type="pres">
      <dgm:prSet presAssocID="{63328229-9644-472C-90D5-C019CDBCC3D8}" presName="hierChild1" presStyleCnt="0">
        <dgm:presLayoutVars>
          <dgm:orgChart val="1"/>
          <dgm:chPref val="1"/>
          <dgm:dir/>
          <dgm:animOne val="branch"/>
          <dgm:animLvl val="lvl"/>
          <dgm:resizeHandles/>
        </dgm:presLayoutVars>
      </dgm:prSet>
      <dgm:spPr/>
    </dgm:pt>
    <dgm:pt modelId="{AC36B339-6A53-421C-8B8E-7B0D8A92965C}" type="pres">
      <dgm:prSet presAssocID="{A0B49E6E-020B-49AB-8177-D9B631BD82B4}" presName="hierRoot1" presStyleCnt="0">
        <dgm:presLayoutVars>
          <dgm:hierBranch/>
        </dgm:presLayoutVars>
      </dgm:prSet>
      <dgm:spPr/>
    </dgm:pt>
    <dgm:pt modelId="{4F61E612-5DF6-4779-8511-8B0B5AC627FE}" type="pres">
      <dgm:prSet presAssocID="{A0B49E6E-020B-49AB-8177-D9B631BD82B4}" presName="rootComposite1" presStyleCnt="0"/>
      <dgm:spPr/>
    </dgm:pt>
    <dgm:pt modelId="{FF6CABE3-32B7-40F1-9C72-B027B529D3B8}" type="pres">
      <dgm:prSet presAssocID="{A0B49E6E-020B-49AB-8177-D9B631BD82B4}" presName="rootText1" presStyleLbl="node0" presStyleIdx="0" presStyleCnt="1">
        <dgm:presLayoutVars>
          <dgm:chPref val="3"/>
        </dgm:presLayoutVars>
      </dgm:prSet>
      <dgm:spPr/>
      <dgm:t>
        <a:bodyPr/>
        <a:lstStyle/>
        <a:p>
          <a:endParaRPr lang="en-US"/>
        </a:p>
      </dgm:t>
    </dgm:pt>
    <dgm:pt modelId="{17AD83D2-99F2-47A1-8784-BEEA235786CF}" type="pres">
      <dgm:prSet presAssocID="{A0B49E6E-020B-49AB-8177-D9B631BD82B4}" presName="rootConnector1" presStyleLbl="node1" presStyleIdx="0" presStyleCnt="0"/>
      <dgm:spPr/>
      <dgm:t>
        <a:bodyPr/>
        <a:lstStyle/>
        <a:p>
          <a:endParaRPr lang="en-US"/>
        </a:p>
      </dgm:t>
    </dgm:pt>
    <dgm:pt modelId="{301475BF-C96B-4F39-9D62-06D695DF5EC4}" type="pres">
      <dgm:prSet presAssocID="{A0B49E6E-020B-49AB-8177-D9B631BD82B4}" presName="hierChild2" presStyleCnt="0"/>
      <dgm:spPr/>
    </dgm:pt>
    <dgm:pt modelId="{4C001D16-9773-4998-BF91-386CE4233C88}" type="pres">
      <dgm:prSet presAssocID="{C22140E1-52F5-49E7-B71B-B07FD375C6B9}" presName="Name35" presStyleLbl="parChTrans1D2" presStyleIdx="0" presStyleCnt="3"/>
      <dgm:spPr/>
    </dgm:pt>
    <dgm:pt modelId="{67AC5A9A-600F-4A8B-A24E-CF72996EF61A}" type="pres">
      <dgm:prSet presAssocID="{A77EC501-742A-4E96-86F4-1FA2F72E2C1A}" presName="hierRoot2" presStyleCnt="0">
        <dgm:presLayoutVars>
          <dgm:hierBranch/>
        </dgm:presLayoutVars>
      </dgm:prSet>
      <dgm:spPr/>
    </dgm:pt>
    <dgm:pt modelId="{B014D4DE-4369-4A0F-BA83-9F0F5CE19A8B}" type="pres">
      <dgm:prSet presAssocID="{A77EC501-742A-4E96-86F4-1FA2F72E2C1A}" presName="rootComposite" presStyleCnt="0"/>
      <dgm:spPr/>
    </dgm:pt>
    <dgm:pt modelId="{1E734A1B-393C-43E5-8923-E08C197AA168}" type="pres">
      <dgm:prSet presAssocID="{A77EC501-742A-4E96-86F4-1FA2F72E2C1A}" presName="rootText" presStyleLbl="node2" presStyleIdx="0" presStyleCnt="3">
        <dgm:presLayoutVars>
          <dgm:chPref val="3"/>
        </dgm:presLayoutVars>
      </dgm:prSet>
      <dgm:spPr/>
      <dgm:t>
        <a:bodyPr/>
        <a:lstStyle/>
        <a:p>
          <a:endParaRPr lang="en-US"/>
        </a:p>
      </dgm:t>
    </dgm:pt>
    <dgm:pt modelId="{D07D108C-6CFD-43DE-A07A-268FC93A9764}" type="pres">
      <dgm:prSet presAssocID="{A77EC501-742A-4E96-86F4-1FA2F72E2C1A}" presName="rootConnector" presStyleLbl="node2" presStyleIdx="0" presStyleCnt="3"/>
      <dgm:spPr/>
      <dgm:t>
        <a:bodyPr/>
        <a:lstStyle/>
        <a:p>
          <a:endParaRPr lang="en-US"/>
        </a:p>
      </dgm:t>
    </dgm:pt>
    <dgm:pt modelId="{5750FF4F-7EDE-4EBE-8EAC-8E6E87B8F7D7}" type="pres">
      <dgm:prSet presAssocID="{A77EC501-742A-4E96-86F4-1FA2F72E2C1A}" presName="hierChild4" presStyleCnt="0"/>
      <dgm:spPr/>
    </dgm:pt>
    <dgm:pt modelId="{E421E3A2-4EE6-4B0A-960D-28F744B72567}" type="pres">
      <dgm:prSet presAssocID="{A77EC501-742A-4E96-86F4-1FA2F72E2C1A}" presName="hierChild5" presStyleCnt="0"/>
      <dgm:spPr/>
    </dgm:pt>
    <dgm:pt modelId="{EA64C5F6-7CFA-43C9-9899-DFE047B9907D}" type="pres">
      <dgm:prSet presAssocID="{6AA4EC96-12BE-4E0C-865D-50CF4A9F582D}" presName="Name35" presStyleLbl="parChTrans1D2" presStyleIdx="1" presStyleCnt="3"/>
      <dgm:spPr/>
    </dgm:pt>
    <dgm:pt modelId="{A4D70948-F30F-407A-8790-FB05DB781A78}" type="pres">
      <dgm:prSet presAssocID="{7C97C78B-7244-41A7-BAE6-7F0CBEBC703F}" presName="hierRoot2" presStyleCnt="0">
        <dgm:presLayoutVars>
          <dgm:hierBranch/>
        </dgm:presLayoutVars>
      </dgm:prSet>
      <dgm:spPr/>
    </dgm:pt>
    <dgm:pt modelId="{3E2F1A74-218A-43B4-B5B3-9C72D4DB8696}" type="pres">
      <dgm:prSet presAssocID="{7C97C78B-7244-41A7-BAE6-7F0CBEBC703F}" presName="rootComposite" presStyleCnt="0"/>
      <dgm:spPr/>
    </dgm:pt>
    <dgm:pt modelId="{F4B82776-0A51-4A6D-981A-F4436D749B61}" type="pres">
      <dgm:prSet presAssocID="{7C97C78B-7244-41A7-BAE6-7F0CBEBC703F}" presName="rootText" presStyleLbl="node2" presStyleIdx="1" presStyleCnt="3">
        <dgm:presLayoutVars>
          <dgm:chPref val="3"/>
        </dgm:presLayoutVars>
      </dgm:prSet>
      <dgm:spPr/>
      <dgm:t>
        <a:bodyPr/>
        <a:lstStyle/>
        <a:p>
          <a:endParaRPr lang="en-US"/>
        </a:p>
      </dgm:t>
    </dgm:pt>
    <dgm:pt modelId="{DB2B8947-3599-4017-BE4B-647091C57E9F}" type="pres">
      <dgm:prSet presAssocID="{7C97C78B-7244-41A7-BAE6-7F0CBEBC703F}" presName="rootConnector" presStyleLbl="node2" presStyleIdx="1" presStyleCnt="3"/>
      <dgm:spPr/>
      <dgm:t>
        <a:bodyPr/>
        <a:lstStyle/>
        <a:p>
          <a:endParaRPr lang="en-US"/>
        </a:p>
      </dgm:t>
    </dgm:pt>
    <dgm:pt modelId="{561090AB-CD73-4820-A811-4BC149A1EE46}" type="pres">
      <dgm:prSet presAssocID="{7C97C78B-7244-41A7-BAE6-7F0CBEBC703F}" presName="hierChild4" presStyleCnt="0"/>
      <dgm:spPr/>
    </dgm:pt>
    <dgm:pt modelId="{D227B2BF-38A6-4527-A911-E0686B8071E8}" type="pres">
      <dgm:prSet presAssocID="{7C97C78B-7244-41A7-BAE6-7F0CBEBC703F}" presName="hierChild5" presStyleCnt="0"/>
      <dgm:spPr/>
    </dgm:pt>
    <dgm:pt modelId="{504484ED-6783-4EE1-B8FD-074DCBA42FF1}" type="pres">
      <dgm:prSet presAssocID="{C2413954-CFDA-48D3-86B6-489711887BBE}" presName="Name35" presStyleLbl="parChTrans1D2" presStyleIdx="2" presStyleCnt="3"/>
      <dgm:spPr/>
    </dgm:pt>
    <dgm:pt modelId="{4E2467B9-2530-4DB1-8651-05A69846C4C4}" type="pres">
      <dgm:prSet presAssocID="{2DF759F4-EE38-494E-B17D-D5F859F1B748}" presName="hierRoot2" presStyleCnt="0">
        <dgm:presLayoutVars>
          <dgm:hierBranch/>
        </dgm:presLayoutVars>
      </dgm:prSet>
      <dgm:spPr/>
    </dgm:pt>
    <dgm:pt modelId="{7F091A06-0DD2-4242-B53E-43F82321E5A4}" type="pres">
      <dgm:prSet presAssocID="{2DF759F4-EE38-494E-B17D-D5F859F1B748}" presName="rootComposite" presStyleCnt="0"/>
      <dgm:spPr/>
    </dgm:pt>
    <dgm:pt modelId="{4E0835CD-2D2B-490F-837B-C12E93529A6F}" type="pres">
      <dgm:prSet presAssocID="{2DF759F4-EE38-494E-B17D-D5F859F1B748}" presName="rootText" presStyleLbl="node2" presStyleIdx="2" presStyleCnt="3">
        <dgm:presLayoutVars>
          <dgm:chPref val="3"/>
        </dgm:presLayoutVars>
      </dgm:prSet>
      <dgm:spPr/>
      <dgm:t>
        <a:bodyPr/>
        <a:lstStyle/>
        <a:p>
          <a:endParaRPr lang="en-US"/>
        </a:p>
      </dgm:t>
    </dgm:pt>
    <dgm:pt modelId="{143D4D69-5DF3-4E2B-9105-3F67301BAE60}" type="pres">
      <dgm:prSet presAssocID="{2DF759F4-EE38-494E-B17D-D5F859F1B748}" presName="rootConnector" presStyleLbl="node2" presStyleIdx="2" presStyleCnt="3"/>
      <dgm:spPr/>
      <dgm:t>
        <a:bodyPr/>
        <a:lstStyle/>
        <a:p>
          <a:endParaRPr lang="en-US"/>
        </a:p>
      </dgm:t>
    </dgm:pt>
    <dgm:pt modelId="{439D71A9-6992-47B8-8060-86FC491DC515}" type="pres">
      <dgm:prSet presAssocID="{2DF759F4-EE38-494E-B17D-D5F859F1B748}" presName="hierChild4" presStyleCnt="0"/>
      <dgm:spPr/>
    </dgm:pt>
    <dgm:pt modelId="{99D58163-BD5D-4390-B316-871A0C3CD538}" type="pres">
      <dgm:prSet presAssocID="{2DF759F4-EE38-494E-B17D-D5F859F1B748}" presName="hierChild5" presStyleCnt="0"/>
      <dgm:spPr/>
    </dgm:pt>
    <dgm:pt modelId="{5A6B7CC7-98E6-4754-ADD0-97C5F4132627}" type="pres">
      <dgm:prSet presAssocID="{A0B49E6E-020B-49AB-8177-D9B631BD82B4}" presName="hierChild3" presStyleCnt="0"/>
      <dgm:spPr/>
    </dgm:pt>
  </dgm:ptLst>
  <dgm:cxnLst>
    <dgm:cxn modelId="{ACE09229-F1A0-4222-9A3B-4D8DEA6BEFD5}" type="presOf" srcId="{6AA4EC96-12BE-4E0C-865D-50CF4A9F582D}" destId="{EA64C5F6-7CFA-43C9-9899-DFE047B9907D}" srcOrd="0" destOrd="0" presId="urn:microsoft.com/office/officeart/2005/8/layout/orgChart1"/>
    <dgm:cxn modelId="{93DA8058-4BD2-4365-BF65-164D31637ADE}" type="presOf" srcId="{2DF759F4-EE38-494E-B17D-D5F859F1B748}" destId="{4E0835CD-2D2B-490F-837B-C12E93529A6F}" srcOrd="0" destOrd="0" presId="urn:microsoft.com/office/officeart/2005/8/layout/orgChart1"/>
    <dgm:cxn modelId="{81B78C6E-0A9B-4170-92A1-4EEADEEAE02E}" srcId="{A0B49E6E-020B-49AB-8177-D9B631BD82B4}" destId="{2DF759F4-EE38-494E-B17D-D5F859F1B748}" srcOrd="2" destOrd="0" parTransId="{C2413954-CFDA-48D3-86B6-489711887BBE}" sibTransId="{9A8E91FD-1D79-4A8D-B579-9148052BDFF6}"/>
    <dgm:cxn modelId="{58FCDB08-C24C-4CDA-9EC2-23DD78895BD4}" srcId="{A0B49E6E-020B-49AB-8177-D9B631BD82B4}" destId="{7C97C78B-7244-41A7-BAE6-7F0CBEBC703F}" srcOrd="1" destOrd="0" parTransId="{6AA4EC96-12BE-4E0C-865D-50CF4A9F582D}" sibTransId="{4069C19F-DE89-4FD7-A592-9D56B1C12C1A}"/>
    <dgm:cxn modelId="{50B084D1-D4A1-4553-9DB2-C784B012C473}" type="presOf" srcId="{2DF759F4-EE38-494E-B17D-D5F859F1B748}" destId="{143D4D69-5DF3-4E2B-9105-3F67301BAE60}" srcOrd="1" destOrd="0" presId="urn:microsoft.com/office/officeart/2005/8/layout/orgChart1"/>
    <dgm:cxn modelId="{49FC03C6-15DE-476A-8C1F-106B47D82D5C}" type="presOf" srcId="{A77EC501-742A-4E96-86F4-1FA2F72E2C1A}" destId="{D07D108C-6CFD-43DE-A07A-268FC93A9764}" srcOrd="1" destOrd="0" presId="urn:microsoft.com/office/officeart/2005/8/layout/orgChart1"/>
    <dgm:cxn modelId="{267A8108-4088-4417-9642-C60660E6EBBA}" srcId="{A0B49E6E-020B-49AB-8177-D9B631BD82B4}" destId="{A77EC501-742A-4E96-86F4-1FA2F72E2C1A}" srcOrd="0" destOrd="0" parTransId="{C22140E1-52F5-49E7-B71B-B07FD375C6B9}" sibTransId="{BD289AF9-9E88-4AC2-ACEA-68A7704FDD99}"/>
    <dgm:cxn modelId="{79A30302-A225-4AC3-9791-1796F0571CB1}" type="presOf" srcId="{A0B49E6E-020B-49AB-8177-D9B631BD82B4}" destId="{FF6CABE3-32B7-40F1-9C72-B027B529D3B8}" srcOrd="0" destOrd="0" presId="urn:microsoft.com/office/officeart/2005/8/layout/orgChart1"/>
    <dgm:cxn modelId="{248A2CEF-D879-458E-A9C8-D940266923E1}" type="presOf" srcId="{7C97C78B-7244-41A7-BAE6-7F0CBEBC703F}" destId="{F4B82776-0A51-4A6D-981A-F4436D749B61}" srcOrd="0" destOrd="0" presId="urn:microsoft.com/office/officeart/2005/8/layout/orgChart1"/>
    <dgm:cxn modelId="{0A530150-33C0-4425-ABB7-266CA3E47B1E}" srcId="{63328229-9644-472C-90D5-C019CDBCC3D8}" destId="{A0B49E6E-020B-49AB-8177-D9B631BD82B4}" srcOrd="0" destOrd="0" parTransId="{4578D947-12FB-41B8-B3EE-AF7CA86C0D7F}" sibTransId="{BAC6B76A-E33C-4FA3-BAB4-BC6298B88310}"/>
    <dgm:cxn modelId="{259EFEA0-5293-4124-9791-9C75AD5DD829}" type="presOf" srcId="{7C97C78B-7244-41A7-BAE6-7F0CBEBC703F}" destId="{DB2B8947-3599-4017-BE4B-647091C57E9F}" srcOrd="1" destOrd="0" presId="urn:microsoft.com/office/officeart/2005/8/layout/orgChart1"/>
    <dgm:cxn modelId="{F86D92EE-8608-4232-B057-7C4E0AFD46C2}" type="presOf" srcId="{A77EC501-742A-4E96-86F4-1FA2F72E2C1A}" destId="{1E734A1B-393C-43E5-8923-E08C197AA168}" srcOrd="0" destOrd="0" presId="urn:microsoft.com/office/officeart/2005/8/layout/orgChart1"/>
    <dgm:cxn modelId="{D1218D8A-4F66-4771-B444-54B987198E90}" type="presOf" srcId="{C22140E1-52F5-49E7-B71B-B07FD375C6B9}" destId="{4C001D16-9773-4998-BF91-386CE4233C88}" srcOrd="0" destOrd="0" presId="urn:microsoft.com/office/officeart/2005/8/layout/orgChart1"/>
    <dgm:cxn modelId="{D3F46CBE-91F3-4F36-87C1-259293DCF2AC}" type="presOf" srcId="{C2413954-CFDA-48D3-86B6-489711887BBE}" destId="{504484ED-6783-4EE1-B8FD-074DCBA42FF1}" srcOrd="0" destOrd="0" presId="urn:microsoft.com/office/officeart/2005/8/layout/orgChart1"/>
    <dgm:cxn modelId="{B9720077-6E8D-477E-B558-7D3BAC5FA927}" type="presOf" srcId="{A0B49E6E-020B-49AB-8177-D9B631BD82B4}" destId="{17AD83D2-99F2-47A1-8784-BEEA235786CF}" srcOrd="1" destOrd="0" presId="urn:microsoft.com/office/officeart/2005/8/layout/orgChart1"/>
    <dgm:cxn modelId="{7CA0D605-0052-4A66-9341-D4D1C0A00CC8}" type="presOf" srcId="{63328229-9644-472C-90D5-C019CDBCC3D8}" destId="{6E3917EB-2942-4D83-8C11-328553368909}" srcOrd="0" destOrd="0" presId="urn:microsoft.com/office/officeart/2005/8/layout/orgChart1"/>
    <dgm:cxn modelId="{253F42AB-C148-4DDA-BAAC-4E5F5C6BD71B}" type="presParOf" srcId="{6E3917EB-2942-4D83-8C11-328553368909}" destId="{AC36B339-6A53-421C-8B8E-7B0D8A92965C}" srcOrd="0" destOrd="0" presId="urn:microsoft.com/office/officeart/2005/8/layout/orgChart1"/>
    <dgm:cxn modelId="{0F10EC5B-67D3-4945-8E06-ABA7B941B33B}" type="presParOf" srcId="{AC36B339-6A53-421C-8B8E-7B0D8A92965C}" destId="{4F61E612-5DF6-4779-8511-8B0B5AC627FE}" srcOrd="0" destOrd="0" presId="urn:microsoft.com/office/officeart/2005/8/layout/orgChart1"/>
    <dgm:cxn modelId="{D44F222B-0C23-4FF6-96E7-5A56CF2B744F}" type="presParOf" srcId="{4F61E612-5DF6-4779-8511-8B0B5AC627FE}" destId="{FF6CABE3-32B7-40F1-9C72-B027B529D3B8}" srcOrd="0" destOrd="0" presId="urn:microsoft.com/office/officeart/2005/8/layout/orgChart1"/>
    <dgm:cxn modelId="{E289F554-72F8-4481-888E-D46DDC51D01C}" type="presParOf" srcId="{4F61E612-5DF6-4779-8511-8B0B5AC627FE}" destId="{17AD83D2-99F2-47A1-8784-BEEA235786CF}" srcOrd="1" destOrd="0" presId="urn:microsoft.com/office/officeart/2005/8/layout/orgChart1"/>
    <dgm:cxn modelId="{2815B480-1017-4904-A3C5-0B51D03D527E}" type="presParOf" srcId="{AC36B339-6A53-421C-8B8E-7B0D8A92965C}" destId="{301475BF-C96B-4F39-9D62-06D695DF5EC4}" srcOrd="1" destOrd="0" presId="urn:microsoft.com/office/officeart/2005/8/layout/orgChart1"/>
    <dgm:cxn modelId="{4F269017-CF95-46DB-958A-2EA9B99C9400}" type="presParOf" srcId="{301475BF-C96B-4F39-9D62-06D695DF5EC4}" destId="{4C001D16-9773-4998-BF91-386CE4233C88}" srcOrd="0" destOrd="0" presId="urn:microsoft.com/office/officeart/2005/8/layout/orgChart1"/>
    <dgm:cxn modelId="{C5AA05DE-4EDE-4233-B23E-FEF8FECC0394}" type="presParOf" srcId="{301475BF-C96B-4F39-9D62-06D695DF5EC4}" destId="{67AC5A9A-600F-4A8B-A24E-CF72996EF61A}" srcOrd="1" destOrd="0" presId="urn:microsoft.com/office/officeart/2005/8/layout/orgChart1"/>
    <dgm:cxn modelId="{783395AB-5E8B-4C23-8E2B-073A90C47BD8}" type="presParOf" srcId="{67AC5A9A-600F-4A8B-A24E-CF72996EF61A}" destId="{B014D4DE-4369-4A0F-BA83-9F0F5CE19A8B}" srcOrd="0" destOrd="0" presId="urn:microsoft.com/office/officeart/2005/8/layout/orgChart1"/>
    <dgm:cxn modelId="{AA4969F4-1829-4E10-9314-140A6F2F4BD3}" type="presParOf" srcId="{B014D4DE-4369-4A0F-BA83-9F0F5CE19A8B}" destId="{1E734A1B-393C-43E5-8923-E08C197AA168}" srcOrd="0" destOrd="0" presId="urn:microsoft.com/office/officeart/2005/8/layout/orgChart1"/>
    <dgm:cxn modelId="{BAD80F5B-51D3-472E-8BE5-862BB29CF3C5}" type="presParOf" srcId="{B014D4DE-4369-4A0F-BA83-9F0F5CE19A8B}" destId="{D07D108C-6CFD-43DE-A07A-268FC93A9764}" srcOrd="1" destOrd="0" presId="urn:microsoft.com/office/officeart/2005/8/layout/orgChart1"/>
    <dgm:cxn modelId="{68D41CDA-7CD9-495A-B37A-7BC16DC8657A}" type="presParOf" srcId="{67AC5A9A-600F-4A8B-A24E-CF72996EF61A}" destId="{5750FF4F-7EDE-4EBE-8EAC-8E6E87B8F7D7}" srcOrd="1" destOrd="0" presId="urn:microsoft.com/office/officeart/2005/8/layout/orgChart1"/>
    <dgm:cxn modelId="{8837D9D9-8130-448D-9070-AF11B877EA14}" type="presParOf" srcId="{67AC5A9A-600F-4A8B-A24E-CF72996EF61A}" destId="{E421E3A2-4EE6-4B0A-960D-28F744B72567}" srcOrd="2" destOrd="0" presId="urn:microsoft.com/office/officeart/2005/8/layout/orgChart1"/>
    <dgm:cxn modelId="{06E4026F-B978-490A-9EC8-1FD5DCC4C1BB}" type="presParOf" srcId="{301475BF-C96B-4F39-9D62-06D695DF5EC4}" destId="{EA64C5F6-7CFA-43C9-9899-DFE047B9907D}" srcOrd="2" destOrd="0" presId="urn:microsoft.com/office/officeart/2005/8/layout/orgChart1"/>
    <dgm:cxn modelId="{1C91A7E2-56D4-4BCD-B0A3-6A71C2928D3A}" type="presParOf" srcId="{301475BF-C96B-4F39-9D62-06D695DF5EC4}" destId="{A4D70948-F30F-407A-8790-FB05DB781A78}" srcOrd="3" destOrd="0" presId="urn:microsoft.com/office/officeart/2005/8/layout/orgChart1"/>
    <dgm:cxn modelId="{6A085647-BBCC-40EA-A5E6-1A997710FB0D}" type="presParOf" srcId="{A4D70948-F30F-407A-8790-FB05DB781A78}" destId="{3E2F1A74-218A-43B4-B5B3-9C72D4DB8696}" srcOrd="0" destOrd="0" presId="urn:microsoft.com/office/officeart/2005/8/layout/orgChart1"/>
    <dgm:cxn modelId="{FC4E4ECF-B5DD-4CB3-AAFB-D1EB7888D1DD}" type="presParOf" srcId="{3E2F1A74-218A-43B4-B5B3-9C72D4DB8696}" destId="{F4B82776-0A51-4A6D-981A-F4436D749B61}" srcOrd="0" destOrd="0" presId="urn:microsoft.com/office/officeart/2005/8/layout/orgChart1"/>
    <dgm:cxn modelId="{F2F36EEF-52EB-4C92-9612-7F5B90DFCA52}" type="presParOf" srcId="{3E2F1A74-218A-43B4-B5B3-9C72D4DB8696}" destId="{DB2B8947-3599-4017-BE4B-647091C57E9F}" srcOrd="1" destOrd="0" presId="urn:microsoft.com/office/officeart/2005/8/layout/orgChart1"/>
    <dgm:cxn modelId="{B55DBE76-CD2C-4978-A694-99A0E14EBF67}" type="presParOf" srcId="{A4D70948-F30F-407A-8790-FB05DB781A78}" destId="{561090AB-CD73-4820-A811-4BC149A1EE46}" srcOrd="1" destOrd="0" presId="urn:microsoft.com/office/officeart/2005/8/layout/orgChart1"/>
    <dgm:cxn modelId="{68AE864C-8CFC-4BF5-BC63-081FCE03F921}" type="presParOf" srcId="{A4D70948-F30F-407A-8790-FB05DB781A78}" destId="{D227B2BF-38A6-4527-A911-E0686B8071E8}" srcOrd="2" destOrd="0" presId="urn:microsoft.com/office/officeart/2005/8/layout/orgChart1"/>
    <dgm:cxn modelId="{FD628F35-24A0-4656-AEA9-97AA720F91AB}" type="presParOf" srcId="{301475BF-C96B-4F39-9D62-06D695DF5EC4}" destId="{504484ED-6783-4EE1-B8FD-074DCBA42FF1}" srcOrd="4" destOrd="0" presId="urn:microsoft.com/office/officeart/2005/8/layout/orgChart1"/>
    <dgm:cxn modelId="{C0C112FD-35FE-4AB4-BE14-C76071110ED3}" type="presParOf" srcId="{301475BF-C96B-4F39-9D62-06D695DF5EC4}" destId="{4E2467B9-2530-4DB1-8651-05A69846C4C4}" srcOrd="5" destOrd="0" presId="urn:microsoft.com/office/officeart/2005/8/layout/orgChart1"/>
    <dgm:cxn modelId="{A04EBA44-D8FF-4485-A003-885BBDF52E27}" type="presParOf" srcId="{4E2467B9-2530-4DB1-8651-05A69846C4C4}" destId="{7F091A06-0DD2-4242-B53E-43F82321E5A4}" srcOrd="0" destOrd="0" presId="urn:microsoft.com/office/officeart/2005/8/layout/orgChart1"/>
    <dgm:cxn modelId="{C550B2DC-CFC2-43B0-A2E8-2F47F1D4D5CA}" type="presParOf" srcId="{7F091A06-0DD2-4242-B53E-43F82321E5A4}" destId="{4E0835CD-2D2B-490F-837B-C12E93529A6F}" srcOrd="0" destOrd="0" presId="urn:microsoft.com/office/officeart/2005/8/layout/orgChart1"/>
    <dgm:cxn modelId="{869AE1B1-F103-43B7-97D2-07ADC45B3EFD}" type="presParOf" srcId="{7F091A06-0DD2-4242-B53E-43F82321E5A4}" destId="{143D4D69-5DF3-4E2B-9105-3F67301BAE60}" srcOrd="1" destOrd="0" presId="urn:microsoft.com/office/officeart/2005/8/layout/orgChart1"/>
    <dgm:cxn modelId="{BAAE00C1-3F0D-462D-A2A9-1D3037B4D62D}" type="presParOf" srcId="{4E2467B9-2530-4DB1-8651-05A69846C4C4}" destId="{439D71A9-6992-47B8-8060-86FC491DC515}" srcOrd="1" destOrd="0" presId="urn:microsoft.com/office/officeart/2005/8/layout/orgChart1"/>
    <dgm:cxn modelId="{DB11648D-B8E4-4BE8-A39C-9C3948D27FC2}" type="presParOf" srcId="{4E2467B9-2530-4DB1-8651-05A69846C4C4}" destId="{99D58163-BD5D-4390-B316-871A0C3CD538}" srcOrd="2" destOrd="0" presId="urn:microsoft.com/office/officeart/2005/8/layout/orgChart1"/>
    <dgm:cxn modelId="{99BA8A08-FE7B-44DF-9671-A92807885A35}" type="presParOf" srcId="{AC36B339-6A53-421C-8B8E-7B0D8A92965C}" destId="{5A6B7CC7-98E6-4754-ADD0-97C5F413262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3E3E2F6-D365-4589-83A9-A831A625D9ED}" type="doc">
      <dgm:prSet loTypeId="urn:microsoft.com/office/officeart/2005/8/layout/orgChart1" loCatId="hierarchy" qsTypeId="urn:microsoft.com/office/officeart/2005/8/quickstyle/simple1" qsCatId="simple" csTypeId="urn:microsoft.com/office/officeart/2005/8/colors/accent1_2" csCatId="accent1"/>
      <dgm:spPr/>
    </dgm:pt>
    <dgm:pt modelId="{9190E1C6-9BF0-4F2C-9E11-DABEADF9AC42}">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COVELENT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HYDRIDES</a:t>
          </a:r>
        </a:p>
      </dgm:t>
    </dgm:pt>
    <dgm:pt modelId="{CA908F4F-29C0-4827-9747-2DB6B10A5D8A}" type="parTrans" cxnId="{37C7980D-FE82-474C-B6C7-244E4A5608BA}">
      <dgm:prSet/>
      <dgm:spPr/>
    </dgm:pt>
    <dgm:pt modelId="{7EA8AE08-C5CC-4F8D-BF0B-143313015837}" type="sibTrans" cxnId="{37C7980D-FE82-474C-B6C7-244E4A5608BA}">
      <dgm:prSet/>
      <dgm:spPr/>
    </dgm:pt>
    <dgm:pt modelId="{D2C1AF0C-EB17-4778-8AA8-99682428C61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ELECTRON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DEFICIENT</a:t>
          </a:r>
        </a:p>
      </dgm:t>
    </dgm:pt>
    <dgm:pt modelId="{6C8FC985-C34B-4518-A07E-ED97ECC4BB6C}" type="parTrans" cxnId="{32BF4D06-A665-4E2C-BEE9-70F36537FB49}">
      <dgm:prSet/>
      <dgm:spPr/>
    </dgm:pt>
    <dgm:pt modelId="{9257360C-D547-49FA-B677-CCFD6E30588F}" type="sibTrans" cxnId="{32BF4D06-A665-4E2C-BEE9-70F36537FB49}">
      <dgm:prSet/>
      <dgm:spPr/>
    </dgm:pt>
    <dgm:pt modelId="{AA9C77D5-662E-4850-9DDD-E666A1CC844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ELECTRON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PRECISE</a:t>
          </a:r>
        </a:p>
      </dgm:t>
    </dgm:pt>
    <dgm:pt modelId="{A8C55899-0DC7-456A-A619-F79269F50BE3}" type="parTrans" cxnId="{D16956F4-9CCF-4007-99CB-26825DAF7DBF}">
      <dgm:prSet/>
      <dgm:spPr/>
    </dgm:pt>
    <dgm:pt modelId="{2C7A71BA-86CC-42D6-9089-50706036E1D8}" type="sibTrans" cxnId="{D16956F4-9CCF-4007-99CB-26825DAF7DBF}">
      <dgm:prSet/>
      <dgm:spPr/>
    </dgm:pt>
    <dgm:pt modelId="{BB9FAAC0-7C8D-4342-9D9B-A3EBD7B9906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ELECTRON RICH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b="1" i="0" u="none" strike="noStrike" cap="none" normalizeH="0" baseline="0" smtClean="0">
              <a:ln>
                <a:noFill/>
              </a:ln>
              <a:solidFill>
                <a:schemeClr val="tx1"/>
              </a:solidFill>
              <a:effectLst/>
              <a:latin typeface="Comic Sans MS" pitchFamily="66" charset="0"/>
              <a:cs typeface="Arial" charset="0"/>
            </a:rPr>
            <a:t>HYDRIDES</a:t>
          </a:r>
        </a:p>
      </dgm:t>
    </dgm:pt>
    <dgm:pt modelId="{BD7E6197-7B9E-4281-916F-D058E1418A7D}" type="parTrans" cxnId="{DE418D43-49E5-4E68-9600-CA0ABB5A68B6}">
      <dgm:prSet/>
      <dgm:spPr/>
    </dgm:pt>
    <dgm:pt modelId="{893ADD77-7BBA-41B2-8915-FBD1625CE886}" type="sibTrans" cxnId="{DE418D43-49E5-4E68-9600-CA0ABB5A68B6}">
      <dgm:prSet/>
      <dgm:spPr/>
    </dgm:pt>
    <dgm:pt modelId="{EED7D81C-F9E2-48A6-8331-74BE8B4757BD}" type="pres">
      <dgm:prSet presAssocID="{C3E3E2F6-D365-4589-83A9-A831A625D9ED}" presName="hierChild1" presStyleCnt="0">
        <dgm:presLayoutVars>
          <dgm:orgChart val="1"/>
          <dgm:chPref val="1"/>
          <dgm:dir/>
          <dgm:animOne val="branch"/>
          <dgm:animLvl val="lvl"/>
          <dgm:resizeHandles/>
        </dgm:presLayoutVars>
      </dgm:prSet>
      <dgm:spPr/>
    </dgm:pt>
    <dgm:pt modelId="{6F60D162-FE7C-468C-9175-B50F1C6E49D7}" type="pres">
      <dgm:prSet presAssocID="{9190E1C6-9BF0-4F2C-9E11-DABEADF9AC42}" presName="hierRoot1" presStyleCnt="0">
        <dgm:presLayoutVars>
          <dgm:hierBranch/>
        </dgm:presLayoutVars>
      </dgm:prSet>
      <dgm:spPr/>
    </dgm:pt>
    <dgm:pt modelId="{46591BD2-3F25-4359-9FD5-68F782352EB4}" type="pres">
      <dgm:prSet presAssocID="{9190E1C6-9BF0-4F2C-9E11-DABEADF9AC42}" presName="rootComposite1" presStyleCnt="0"/>
      <dgm:spPr/>
    </dgm:pt>
    <dgm:pt modelId="{D6457F01-C498-464F-A8F6-115231556AD8}" type="pres">
      <dgm:prSet presAssocID="{9190E1C6-9BF0-4F2C-9E11-DABEADF9AC42}" presName="rootText1" presStyleLbl="node0" presStyleIdx="0" presStyleCnt="1">
        <dgm:presLayoutVars>
          <dgm:chPref val="3"/>
        </dgm:presLayoutVars>
      </dgm:prSet>
      <dgm:spPr/>
      <dgm:t>
        <a:bodyPr/>
        <a:lstStyle/>
        <a:p>
          <a:endParaRPr lang="en-US"/>
        </a:p>
      </dgm:t>
    </dgm:pt>
    <dgm:pt modelId="{874932CB-5630-480C-90C2-13669F78ED3B}" type="pres">
      <dgm:prSet presAssocID="{9190E1C6-9BF0-4F2C-9E11-DABEADF9AC42}" presName="rootConnector1" presStyleLbl="node1" presStyleIdx="0" presStyleCnt="0"/>
      <dgm:spPr/>
      <dgm:t>
        <a:bodyPr/>
        <a:lstStyle/>
        <a:p>
          <a:endParaRPr lang="en-US"/>
        </a:p>
      </dgm:t>
    </dgm:pt>
    <dgm:pt modelId="{D8CA5382-1888-4C0E-B231-4B4AF84624D2}" type="pres">
      <dgm:prSet presAssocID="{9190E1C6-9BF0-4F2C-9E11-DABEADF9AC42}" presName="hierChild2" presStyleCnt="0"/>
      <dgm:spPr/>
    </dgm:pt>
    <dgm:pt modelId="{0E599107-144D-4041-AC95-448D803CEDF7}" type="pres">
      <dgm:prSet presAssocID="{6C8FC985-C34B-4518-A07E-ED97ECC4BB6C}" presName="Name35" presStyleLbl="parChTrans1D2" presStyleIdx="0" presStyleCnt="3"/>
      <dgm:spPr/>
    </dgm:pt>
    <dgm:pt modelId="{D84A9AAA-DF02-48DF-83AC-463F7C302AD2}" type="pres">
      <dgm:prSet presAssocID="{D2C1AF0C-EB17-4778-8AA8-99682428C617}" presName="hierRoot2" presStyleCnt="0">
        <dgm:presLayoutVars>
          <dgm:hierBranch/>
        </dgm:presLayoutVars>
      </dgm:prSet>
      <dgm:spPr/>
    </dgm:pt>
    <dgm:pt modelId="{9F443CFC-8B5B-4E44-B694-BD93972D90B3}" type="pres">
      <dgm:prSet presAssocID="{D2C1AF0C-EB17-4778-8AA8-99682428C617}" presName="rootComposite" presStyleCnt="0"/>
      <dgm:spPr/>
    </dgm:pt>
    <dgm:pt modelId="{0341A019-E582-4025-AE7C-4619701FEB1B}" type="pres">
      <dgm:prSet presAssocID="{D2C1AF0C-EB17-4778-8AA8-99682428C617}" presName="rootText" presStyleLbl="node2" presStyleIdx="0" presStyleCnt="3">
        <dgm:presLayoutVars>
          <dgm:chPref val="3"/>
        </dgm:presLayoutVars>
      </dgm:prSet>
      <dgm:spPr/>
      <dgm:t>
        <a:bodyPr/>
        <a:lstStyle/>
        <a:p>
          <a:endParaRPr lang="en-US"/>
        </a:p>
      </dgm:t>
    </dgm:pt>
    <dgm:pt modelId="{66CDE68E-8A2A-4822-9B1B-C8853DDB5CE6}" type="pres">
      <dgm:prSet presAssocID="{D2C1AF0C-EB17-4778-8AA8-99682428C617}" presName="rootConnector" presStyleLbl="node2" presStyleIdx="0" presStyleCnt="3"/>
      <dgm:spPr/>
      <dgm:t>
        <a:bodyPr/>
        <a:lstStyle/>
        <a:p>
          <a:endParaRPr lang="en-US"/>
        </a:p>
      </dgm:t>
    </dgm:pt>
    <dgm:pt modelId="{D04117FD-2E46-4A7E-9785-BB8DF8DE3FCD}" type="pres">
      <dgm:prSet presAssocID="{D2C1AF0C-EB17-4778-8AA8-99682428C617}" presName="hierChild4" presStyleCnt="0"/>
      <dgm:spPr/>
    </dgm:pt>
    <dgm:pt modelId="{4CA108B3-5F26-4C88-ACE9-4D4F174A30FC}" type="pres">
      <dgm:prSet presAssocID="{D2C1AF0C-EB17-4778-8AA8-99682428C617}" presName="hierChild5" presStyleCnt="0"/>
      <dgm:spPr/>
    </dgm:pt>
    <dgm:pt modelId="{45FB956E-F1E2-4323-92F1-939A87AB77B6}" type="pres">
      <dgm:prSet presAssocID="{A8C55899-0DC7-456A-A619-F79269F50BE3}" presName="Name35" presStyleLbl="parChTrans1D2" presStyleIdx="1" presStyleCnt="3"/>
      <dgm:spPr/>
    </dgm:pt>
    <dgm:pt modelId="{C79F970D-6292-4A38-87FA-9E6C46B6D6A0}" type="pres">
      <dgm:prSet presAssocID="{AA9C77D5-662E-4850-9DDD-E666A1CC8443}" presName="hierRoot2" presStyleCnt="0">
        <dgm:presLayoutVars>
          <dgm:hierBranch/>
        </dgm:presLayoutVars>
      </dgm:prSet>
      <dgm:spPr/>
    </dgm:pt>
    <dgm:pt modelId="{6A18144C-330B-4830-A812-005C8D238E81}" type="pres">
      <dgm:prSet presAssocID="{AA9C77D5-662E-4850-9DDD-E666A1CC8443}" presName="rootComposite" presStyleCnt="0"/>
      <dgm:spPr/>
    </dgm:pt>
    <dgm:pt modelId="{B91E1353-F19C-4726-A8AE-F9E0CD4118A6}" type="pres">
      <dgm:prSet presAssocID="{AA9C77D5-662E-4850-9DDD-E666A1CC8443}" presName="rootText" presStyleLbl="node2" presStyleIdx="1" presStyleCnt="3">
        <dgm:presLayoutVars>
          <dgm:chPref val="3"/>
        </dgm:presLayoutVars>
      </dgm:prSet>
      <dgm:spPr/>
      <dgm:t>
        <a:bodyPr/>
        <a:lstStyle/>
        <a:p>
          <a:endParaRPr lang="en-US"/>
        </a:p>
      </dgm:t>
    </dgm:pt>
    <dgm:pt modelId="{4510C97A-BB71-4B5B-8CC4-E7CF34BF6B5E}" type="pres">
      <dgm:prSet presAssocID="{AA9C77D5-662E-4850-9DDD-E666A1CC8443}" presName="rootConnector" presStyleLbl="node2" presStyleIdx="1" presStyleCnt="3"/>
      <dgm:spPr/>
      <dgm:t>
        <a:bodyPr/>
        <a:lstStyle/>
        <a:p>
          <a:endParaRPr lang="en-US"/>
        </a:p>
      </dgm:t>
    </dgm:pt>
    <dgm:pt modelId="{DB476910-DF08-48C5-9239-6FEF29207E40}" type="pres">
      <dgm:prSet presAssocID="{AA9C77D5-662E-4850-9DDD-E666A1CC8443}" presName="hierChild4" presStyleCnt="0"/>
      <dgm:spPr/>
    </dgm:pt>
    <dgm:pt modelId="{A9D90109-768D-4692-8C1B-0C465FF91893}" type="pres">
      <dgm:prSet presAssocID="{AA9C77D5-662E-4850-9DDD-E666A1CC8443}" presName="hierChild5" presStyleCnt="0"/>
      <dgm:spPr/>
    </dgm:pt>
    <dgm:pt modelId="{9163C435-B965-44EF-814B-67A289C99FFB}" type="pres">
      <dgm:prSet presAssocID="{BD7E6197-7B9E-4281-916F-D058E1418A7D}" presName="Name35" presStyleLbl="parChTrans1D2" presStyleIdx="2" presStyleCnt="3"/>
      <dgm:spPr/>
    </dgm:pt>
    <dgm:pt modelId="{44D0FFB3-232C-454E-BFBB-00BC57C907AF}" type="pres">
      <dgm:prSet presAssocID="{BB9FAAC0-7C8D-4342-9D9B-A3EBD7B99068}" presName="hierRoot2" presStyleCnt="0">
        <dgm:presLayoutVars>
          <dgm:hierBranch/>
        </dgm:presLayoutVars>
      </dgm:prSet>
      <dgm:spPr/>
    </dgm:pt>
    <dgm:pt modelId="{15E8B465-CE22-419B-8AD8-D3C7D5768E3E}" type="pres">
      <dgm:prSet presAssocID="{BB9FAAC0-7C8D-4342-9D9B-A3EBD7B99068}" presName="rootComposite" presStyleCnt="0"/>
      <dgm:spPr/>
    </dgm:pt>
    <dgm:pt modelId="{ADBA5949-9A4C-487C-A204-2E22BC15DCEA}" type="pres">
      <dgm:prSet presAssocID="{BB9FAAC0-7C8D-4342-9D9B-A3EBD7B99068}" presName="rootText" presStyleLbl="node2" presStyleIdx="2" presStyleCnt="3">
        <dgm:presLayoutVars>
          <dgm:chPref val="3"/>
        </dgm:presLayoutVars>
      </dgm:prSet>
      <dgm:spPr/>
      <dgm:t>
        <a:bodyPr/>
        <a:lstStyle/>
        <a:p>
          <a:endParaRPr lang="en-US"/>
        </a:p>
      </dgm:t>
    </dgm:pt>
    <dgm:pt modelId="{3558CD8A-605B-4A7D-9B21-5F4BD3C1033D}" type="pres">
      <dgm:prSet presAssocID="{BB9FAAC0-7C8D-4342-9D9B-A3EBD7B99068}" presName="rootConnector" presStyleLbl="node2" presStyleIdx="2" presStyleCnt="3"/>
      <dgm:spPr/>
      <dgm:t>
        <a:bodyPr/>
        <a:lstStyle/>
        <a:p>
          <a:endParaRPr lang="en-US"/>
        </a:p>
      </dgm:t>
    </dgm:pt>
    <dgm:pt modelId="{10235988-FF9D-4B98-934A-DB0B43B96D55}" type="pres">
      <dgm:prSet presAssocID="{BB9FAAC0-7C8D-4342-9D9B-A3EBD7B99068}" presName="hierChild4" presStyleCnt="0"/>
      <dgm:spPr/>
    </dgm:pt>
    <dgm:pt modelId="{C9F89CEC-5EBA-4D81-BE3D-E61CE42BBF84}" type="pres">
      <dgm:prSet presAssocID="{BB9FAAC0-7C8D-4342-9D9B-A3EBD7B99068}" presName="hierChild5" presStyleCnt="0"/>
      <dgm:spPr/>
    </dgm:pt>
    <dgm:pt modelId="{C2A98093-5DE2-401F-ADBA-644C2ACC17EC}" type="pres">
      <dgm:prSet presAssocID="{9190E1C6-9BF0-4F2C-9E11-DABEADF9AC42}" presName="hierChild3" presStyleCnt="0"/>
      <dgm:spPr/>
    </dgm:pt>
  </dgm:ptLst>
  <dgm:cxnLst>
    <dgm:cxn modelId="{0B468EE0-A516-4872-9E7D-EAC879F49B6E}" type="presOf" srcId="{C3E3E2F6-D365-4589-83A9-A831A625D9ED}" destId="{EED7D81C-F9E2-48A6-8331-74BE8B4757BD}" srcOrd="0" destOrd="0" presId="urn:microsoft.com/office/officeart/2005/8/layout/orgChart1"/>
    <dgm:cxn modelId="{EF359B7D-D9BB-441A-8F8F-2669A3C765B5}" type="presOf" srcId="{D2C1AF0C-EB17-4778-8AA8-99682428C617}" destId="{66CDE68E-8A2A-4822-9B1B-C8853DDB5CE6}" srcOrd="1" destOrd="0" presId="urn:microsoft.com/office/officeart/2005/8/layout/orgChart1"/>
    <dgm:cxn modelId="{6C7748A9-4D3E-4E41-B4BF-D8E4D28976DC}" type="presOf" srcId="{BD7E6197-7B9E-4281-916F-D058E1418A7D}" destId="{9163C435-B965-44EF-814B-67A289C99FFB}" srcOrd="0" destOrd="0" presId="urn:microsoft.com/office/officeart/2005/8/layout/orgChart1"/>
    <dgm:cxn modelId="{BA8E8302-ABA5-4D2E-A77B-61E5CD85F362}" type="presOf" srcId="{A8C55899-0DC7-456A-A619-F79269F50BE3}" destId="{45FB956E-F1E2-4323-92F1-939A87AB77B6}" srcOrd="0" destOrd="0" presId="urn:microsoft.com/office/officeart/2005/8/layout/orgChart1"/>
    <dgm:cxn modelId="{78B50912-7325-48F8-877D-5DC53DE30D90}" type="presOf" srcId="{BB9FAAC0-7C8D-4342-9D9B-A3EBD7B99068}" destId="{ADBA5949-9A4C-487C-A204-2E22BC15DCEA}" srcOrd="0" destOrd="0" presId="urn:microsoft.com/office/officeart/2005/8/layout/orgChart1"/>
    <dgm:cxn modelId="{DE418D43-49E5-4E68-9600-CA0ABB5A68B6}" srcId="{9190E1C6-9BF0-4F2C-9E11-DABEADF9AC42}" destId="{BB9FAAC0-7C8D-4342-9D9B-A3EBD7B99068}" srcOrd="2" destOrd="0" parTransId="{BD7E6197-7B9E-4281-916F-D058E1418A7D}" sibTransId="{893ADD77-7BBA-41B2-8915-FBD1625CE886}"/>
    <dgm:cxn modelId="{DE60FDC8-C55C-4D45-A81E-B2725E1E2314}" type="presOf" srcId="{BB9FAAC0-7C8D-4342-9D9B-A3EBD7B99068}" destId="{3558CD8A-605B-4A7D-9B21-5F4BD3C1033D}" srcOrd="1" destOrd="0" presId="urn:microsoft.com/office/officeart/2005/8/layout/orgChart1"/>
    <dgm:cxn modelId="{41EBFF03-6A5A-4296-83FC-37B3F7ACA8A3}" type="presOf" srcId="{AA9C77D5-662E-4850-9DDD-E666A1CC8443}" destId="{4510C97A-BB71-4B5B-8CC4-E7CF34BF6B5E}" srcOrd="1" destOrd="0" presId="urn:microsoft.com/office/officeart/2005/8/layout/orgChart1"/>
    <dgm:cxn modelId="{37C7980D-FE82-474C-B6C7-244E4A5608BA}" srcId="{C3E3E2F6-D365-4589-83A9-A831A625D9ED}" destId="{9190E1C6-9BF0-4F2C-9E11-DABEADF9AC42}" srcOrd="0" destOrd="0" parTransId="{CA908F4F-29C0-4827-9747-2DB6B10A5D8A}" sibTransId="{7EA8AE08-C5CC-4F8D-BF0B-143313015837}"/>
    <dgm:cxn modelId="{CFF29502-BAAF-488A-AC51-38B824F457BC}" type="presOf" srcId="{9190E1C6-9BF0-4F2C-9E11-DABEADF9AC42}" destId="{D6457F01-C498-464F-A8F6-115231556AD8}" srcOrd="0" destOrd="0" presId="urn:microsoft.com/office/officeart/2005/8/layout/orgChart1"/>
    <dgm:cxn modelId="{E25C35D5-AC4B-4C27-AD7B-107F57FBCBDB}" type="presOf" srcId="{AA9C77D5-662E-4850-9DDD-E666A1CC8443}" destId="{B91E1353-F19C-4726-A8AE-F9E0CD4118A6}" srcOrd="0" destOrd="0" presId="urn:microsoft.com/office/officeart/2005/8/layout/orgChart1"/>
    <dgm:cxn modelId="{32BF4D06-A665-4E2C-BEE9-70F36537FB49}" srcId="{9190E1C6-9BF0-4F2C-9E11-DABEADF9AC42}" destId="{D2C1AF0C-EB17-4778-8AA8-99682428C617}" srcOrd="0" destOrd="0" parTransId="{6C8FC985-C34B-4518-A07E-ED97ECC4BB6C}" sibTransId="{9257360C-D547-49FA-B677-CCFD6E30588F}"/>
    <dgm:cxn modelId="{D16956F4-9CCF-4007-99CB-26825DAF7DBF}" srcId="{9190E1C6-9BF0-4F2C-9E11-DABEADF9AC42}" destId="{AA9C77D5-662E-4850-9DDD-E666A1CC8443}" srcOrd="1" destOrd="0" parTransId="{A8C55899-0DC7-456A-A619-F79269F50BE3}" sibTransId="{2C7A71BA-86CC-42D6-9089-50706036E1D8}"/>
    <dgm:cxn modelId="{703E44F9-2012-4B20-98F1-4437DE2F8D15}" type="presOf" srcId="{9190E1C6-9BF0-4F2C-9E11-DABEADF9AC42}" destId="{874932CB-5630-480C-90C2-13669F78ED3B}" srcOrd="1" destOrd="0" presId="urn:microsoft.com/office/officeart/2005/8/layout/orgChart1"/>
    <dgm:cxn modelId="{CD476D19-6424-473C-BBAD-E84F412D1DC7}" type="presOf" srcId="{6C8FC985-C34B-4518-A07E-ED97ECC4BB6C}" destId="{0E599107-144D-4041-AC95-448D803CEDF7}" srcOrd="0" destOrd="0" presId="urn:microsoft.com/office/officeart/2005/8/layout/orgChart1"/>
    <dgm:cxn modelId="{0604C40F-934E-44EE-95A4-E24A9903D4A3}" type="presOf" srcId="{D2C1AF0C-EB17-4778-8AA8-99682428C617}" destId="{0341A019-E582-4025-AE7C-4619701FEB1B}" srcOrd="0" destOrd="0" presId="urn:microsoft.com/office/officeart/2005/8/layout/orgChart1"/>
    <dgm:cxn modelId="{8592BC08-DDB0-48AE-9C05-551CCDDCF8B2}" type="presParOf" srcId="{EED7D81C-F9E2-48A6-8331-74BE8B4757BD}" destId="{6F60D162-FE7C-468C-9175-B50F1C6E49D7}" srcOrd="0" destOrd="0" presId="urn:microsoft.com/office/officeart/2005/8/layout/orgChart1"/>
    <dgm:cxn modelId="{0182D7C4-4F72-4DBB-B2E3-32F05CE16A70}" type="presParOf" srcId="{6F60D162-FE7C-468C-9175-B50F1C6E49D7}" destId="{46591BD2-3F25-4359-9FD5-68F782352EB4}" srcOrd="0" destOrd="0" presId="urn:microsoft.com/office/officeart/2005/8/layout/orgChart1"/>
    <dgm:cxn modelId="{966C326B-56B1-4129-980E-130D123417D7}" type="presParOf" srcId="{46591BD2-3F25-4359-9FD5-68F782352EB4}" destId="{D6457F01-C498-464F-A8F6-115231556AD8}" srcOrd="0" destOrd="0" presId="urn:microsoft.com/office/officeart/2005/8/layout/orgChart1"/>
    <dgm:cxn modelId="{4E8F8DCE-BB2A-411D-836D-3ED51171369E}" type="presParOf" srcId="{46591BD2-3F25-4359-9FD5-68F782352EB4}" destId="{874932CB-5630-480C-90C2-13669F78ED3B}" srcOrd="1" destOrd="0" presId="urn:microsoft.com/office/officeart/2005/8/layout/orgChart1"/>
    <dgm:cxn modelId="{4685630B-C245-400A-A7FC-DC04A21C7C74}" type="presParOf" srcId="{6F60D162-FE7C-468C-9175-B50F1C6E49D7}" destId="{D8CA5382-1888-4C0E-B231-4B4AF84624D2}" srcOrd="1" destOrd="0" presId="urn:microsoft.com/office/officeart/2005/8/layout/orgChart1"/>
    <dgm:cxn modelId="{5C452253-4549-4DA6-B7EB-E59BC9EBE203}" type="presParOf" srcId="{D8CA5382-1888-4C0E-B231-4B4AF84624D2}" destId="{0E599107-144D-4041-AC95-448D803CEDF7}" srcOrd="0" destOrd="0" presId="urn:microsoft.com/office/officeart/2005/8/layout/orgChart1"/>
    <dgm:cxn modelId="{A6258996-4296-45FF-8F7E-AE58BFEF0606}" type="presParOf" srcId="{D8CA5382-1888-4C0E-B231-4B4AF84624D2}" destId="{D84A9AAA-DF02-48DF-83AC-463F7C302AD2}" srcOrd="1" destOrd="0" presId="urn:microsoft.com/office/officeart/2005/8/layout/orgChart1"/>
    <dgm:cxn modelId="{29CDEB88-139D-44B5-B3C7-014315612D32}" type="presParOf" srcId="{D84A9AAA-DF02-48DF-83AC-463F7C302AD2}" destId="{9F443CFC-8B5B-4E44-B694-BD93972D90B3}" srcOrd="0" destOrd="0" presId="urn:microsoft.com/office/officeart/2005/8/layout/orgChart1"/>
    <dgm:cxn modelId="{F495473E-86E2-4544-B917-172A8CF9168D}" type="presParOf" srcId="{9F443CFC-8B5B-4E44-B694-BD93972D90B3}" destId="{0341A019-E582-4025-AE7C-4619701FEB1B}" srcOrd="0" destOrd="0" presId="urn:microsoft.com/office/officeart/2005/8/layout/orgChart1"/>
    <dgm:cxn modelId="{8B6CD485-8B65-47E7-91A4-C436052DBB97}" type="presParOf" srcId="{9F443CFC-8B5B-4E44-B694-BD93972D90B3}" destId="{66CDE68E-8A2A-4822-9B1B-C8853DDB5CE6}" srcOrd="1" destOrd="0" presId="urn:microsoft.com/office/officeart/2005/8/layout/orgChart1"/>
    <dgm:cxn modelId="{5004E519-D959-4613-91CD-D3AE3EAF56A0}" type="presParOf" srcId="{D84A9AAA-DF02-48DF-83AC-463F7C302AD2}" destId="{D04117FD-2E46-4A7E-9785-BB8DF8DE3FCD}" srcOrd="1" destOrd="0" presId="urn:microsoft.com/office/officeart/2005/8/layout/orgChart1"/>
    <dgm:cxn modelId="{3E9CCBCC-FC45-4FDD-BBA8-156DCEB0337C}" type="presParOf" srcId="{D84A9AAA-DF02-48DF-83AC-463F7C302AD2}" destId="{4CA108B3-5F26-4C88-ACE9-4D4F174A30FC}" srcOrd="2" destOrd="0" presId="urn:microsoft.com/office/officeart/2005/8/layout/orgChart1"/>
    <dgm:cxn modelId="{9AB70C40-2709-4029-94E3-FCE80B28A52B}" type="presParOf" srcId="{D8CA5382-1888-4C0E-B231-4B4AF84624D2}" destId="{45FB956E-F1E2-4323-92F1-939A87AB77B6}" srcOrd="2" destOrd="0" presId="urn:microsoft.com/office/officeart/2005/8/layout/orgChart1"/>
    <dgm:cxn modelId="{9E261B1B-4243-48B8-A7A9-2BD3B7786958}" type="presParOf" srcId="{D8CA5382-1888-4C0E-B231-4B4AF84624D2}" destId="{C79F970D-6292-4A38-87FA-9E6C46B6D6A0}" srcOrd="3" destOrd="0" presId="urn:microsoft.com/office/officeart/2005/8/layout/orgChart1"/>
    <dgm:cxn modelId="{1CC2C9F5-ECEC-461A-AE34-4E86EE1F04F3}" type="presParOf" srcId="{C79F970D-6292-4A38-87FA-9E6C46B6D6A0}" destId="{6A18144C-330B-4830-A812-005C8D238E81}" srcOrd="0" destOrd="0" presId="urn:microsoft.com/office/officeart/2005/8/layout/orgChart1"/>
    <dgm:cxn modelId="{3EFA75CE-57CE-4A8D-9B77-B89410B83116}" type="presParOf" srcId="{6A18144C-330B-4830-A812-005C8D238E81}" destId="{B91E1353-F19C-4726-A8AE-F9E0CD4118A6}" srcOrd="0" destOrd="0" presId="urn:microsoft.com/office/officeart/2005/8/layout/orgChart1"/>
    <dgm:cxn modelId="{DA7EB68C-2F60-4AE9-95CA-0BC5EBEF6CF7}" type="presParOf" srcId="{6A18144C-330B-4830-A812-005C8D238E81}" destId="{4510C97A-BB71-4B5B-8CC4-E7CF34BF6B5E}" srcOrd="1" destOrd="0" presId="urn:microsoft.com/office/officeart/2005/8/layout/orgChart1"/>
    <dgm:cxn modelId="{E9FFEBC4-12DA-4990-B395-7BAF249307EE}" type="presParOf" srcId="{C79F970D-6292-4A38-87FA-9E6C46B6D6A0}" destId="{DB476910-DF08-48C5-9239-6FEF29207E40}" srcOrd="1" destOrd="0" presId="urn:microsoft.com/office/officeart/2005/8/layout/orgChart1"/>
    <dgm:cxn modelId="{35F536CE-7B39-401A-9A80-DBD721CA4551}" type="presParOf" srcId="{C79F970D-6292-4A38-87FA-9E6C46B6D6A0}" destId="{A9D90109-768D-4692-8C1B-0C465FF91893}" srcOrd="2" destOrd="0" presId="urn:microsoft.com/office/officeart/2005/8/layout/orgChart1"/>
    <dgm:cxn modelId="{D27E580B-D81A-47E7-84E8-F5CBC8B07358}" type="presParOf" srcId="{D8CA5382-1888-4C0E-B231-4B4AF84624D2}" destId="{9163C435-B965-44EF-814B-67A289C99FFB}" srcOrd="4" destOrd="0" presId="urn:microsoft.com/office/officeart/2005/8/layout/orgChart1"/>
    <dgm:cxn modelId="{1E3944C3-5464-48D8-9774-4DEC684C1082}" type="presParOf" srcId="{D8CA5382-1888-4C0E-B231-4B4AF84624D2}" destId="{44D0FFB3-232C-454E-BFBB-00BC57C907AF}" srcOrd="5" destOrd="0" presId="urn:microsoft.com/office/officeart/2005/8/layout/orgChart1"/>
    <dgm:cxn modelId="{8BFBCC2C-0127-4E71-AEE0-5F353F9541C9}" type="presParOf" srcId="{44D0FFB3-232C-454E-BFBB-00BC57C907AF}" destId="{15E8B465-CE22-419B-8AD8-D3C7D5768E3E}" srcOrd="0" destOrd="0" presId="urn:microsoft.com/office/officeart/2005/8/layout/orgChart1"/>
    <dgm:cxn modelId="{A7E73C3E-14EA-4F1E-A23A-2CFB5818BABA}" type="presParOf" srcId="{15E8B465-CE22-419B-8AD8-D3C7D5768E3E}" destId="{ADBA5949-9A4C-487C-A204-2E22BC15DCEA}" srcOrd="0" destOrd="0" presId="urn:microsoft.com/office/officeart/2005/8/layout/orgChart1"/>
    <dgm:cxn modelId="{632CF370-7DD3-4533-915E-379602E017AB}" type="presParOf" srcId="{15E8B465-CE22-419B-8AD8-D3C7D5768E3E}" destId="{3558CD8A-605B-4A7D-9B21-5F4BD3C1033D}" srcOrd="1" destOrd="0" presId="urn:microsoft.com/office/officeart/2005/8/layout/orgChart1"/>
    <dgm:cxn modelId="{3424C75B-32E5-4B13-A649-4CBDF7EA7D88}" type="presParOf" srcId="{44D0FFB3-232C-454E-BFBB-00BC57C907AF}" destId="{10235988-FF9D-4B98-934A-DB0B43B96D55}" srcOrd="1" destOrd="0" presId="urn:microsoft.com/office/officeart/2005/8/layout/orgChart1"/>
    <dgm:cxn modelId="{4AFB8C95-B288-4DBF-B5A8-C0D7F8AB2FFC}" type="presParOf" srcId="{44D0FFB3-232C-454E-BFBB-00BC57C907AF}" destId="{C9F89CEC-5EBA-4D81-BE3D-E61CE42BBF84}" srcOrd="2" destOrd="0" presId="urn:microsoft.com/office/officeart/2005/8/layout/orgChart1"/>
    <dgm:cxn modelId="{697A86DD-4631-40E0-A059-A1C9A91F10A1}" type="presParOf" srcId="{6F60D162-FE7C-468C-9175-B50F1C6E49D7}" destId="{C2A98093-5DE2-401F-ADBA-644C2ACC17E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A2C511-8FD1-4A71-BAC6-AC2D01024609}">
      <dsp:nvSpPr>
        <dsp:cNvPr id="0" name=""/>
        <dsp:cNvSpPr/>
      </dsp:nvSpPr>
      <dsp:spPr>
        <a:xfrm>
          <a:off x="153068" y="129"/>
          <a:ext cx="649185" cy="64918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0">
            <a:lnSpc>
              <a:spcPct val="90000"/>
            </a:lnSpc>
            <a:spcBef>
              <a:spcPct val="0"/>
            </a:spcBef>
            <a:spcAft>
              <a:spcPct val="35000"/>
            </a:spcAft>
          </a:pPr>
          <a:r>
            <a:rPr lang="en-US" sz="2700" kern="1200" dirty="0" smtClean="0"/>
            <a:t>H</a:t>
          </a:r>
          <a:endParaRPr lang="en-IN" sz="2700" kern="1200" dirty="0"/>
        </a:p>
      </dsp:txBody>
      <dsp:txXfrm>
        <a:off x="248139" y="95200"/>
        <a:ext cx="459043" cy="459043"/>
      </dsp:txXfrm>
    </dsp:sp>
    <dsp:sp modelId="{3ADECB22-7420-4FE6-B6CA-7EB688154728}">
      <dsp:nvSpPr>
        <dsp:cNvPr id="0" name=""/>
        <dsp:cNvSpPr/>
      </dsp:nvSpPr>
      <dsp:spPr>
        <a:xfrm>
          <a:off x="289397" y="702029"/>
          <a:ext cx="376527" cy="37652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66700">
            <a:lnSpc>
              <a:spcPct val="90000"/>
            </a:lnSpc>
            <a:spcBef>
              <a:spcPct val="0"/>
            </a:spcBef>
            <a:spcAft>
              <a:spcPct val="35000"/>
            </a:spcAft>
          </a:pPr>
          <a:endParaRPr lang="en-IN" sz="600" kern="1200"/>
        </a:p>
      </dsp:txBody>
      <dsp:txXfrm>
        <a:off x="339306" y="846013"/>
        <a:ext cx="276709" cy="88559"/>
      </dsp:txXfrm>
    </dsp:sp>
    <dsp:sp modelId="{7386063E-7413-42DB-8E8F-EFF55FC18BFA}">
      <dsp:nvSpPr>
        <dsp:cNvPr id="0" name=""/>
        <dsp:cNvSpPr/>
      </dsp:nvSpPr>
      <dsp:spPr>
        <a:xfrm>
          <a:off x="153068" y="1131270"/>
          <a:ext cx="649185" cy="649185"/>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lvl="0" algn="ctr" defTabSz="1200150" rtl="0">
            <a:lnSpc>
              <a:spcPct val="90000"/>
            </a:lnSpc>
            <a:spcBef>
              <a:spcPct val="0"/>
            </a:spcBef>
            <a:spcAft>
              <a:spcPct val="35000"/>
            </a:spcAft>
          </a:pPr>
          <a:r>
            <a:rPr lang="en-US" sz="2700" kern="1200" dirty="0" smtClean="0"/>
            <a:t>H</a:t>
          </a:r>
          <a:endParaRPr lang="en-IN" sz="2700" kern="1200" dirty="0"/>
        </a:p>
      </dsp:txBody>
      <dsp:txXfrm>
        <a:off x="248139" y="1226341"/>
        <a:ext cx="459043" cy="459043"/>
      </dsp:txXfrm>
    </dsp:sp>
    <dsp:sp modelId="{96AEDD26-38A8-4469-B3BD-D3117BCED1E3}">
      <dsp:nvSpPr>
        <dsp:cNvPr id="0" name=""/>
        <dsp:cNvSpPr/>
      </dsp:nvSpPr>
      <dsp:spPr>
        <a:xfrm>
          <a:off x="899632" y="769544"/>
          <a:ext cx="206441" cy="24149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en-IN" sz="1000" kern="1200"/>
        </a:p>
      </dsp:txBody>
      <dsp:txXfrm>
        <a:off x="899632" y="817843"/>
        <a:ext cx="144509" cy="144899"/>
      </dsp:txXfrm>
    </dsp:sp>
    <dsp:sp modelId="{C3EF3ED5-00A1-4177-A750-1A734F7E9AE5}">
      <dsp:nvSpPr>
        <dsp:cNvPr id="0" name=""/>
        <dsp:cNvSpPr/>
      </dsp:nvSpPr>
      <dsp:spPr>
        <a:xfrm>
          <a:off x="1191765" y="241107"/>
          <a:ext cx="1298371" cy="1298371"/>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0" tIns="69850" rIns="69850" bIns="69850" numCol="1" spcCol="1270" anchor="ctr" anchorCtr="0">
          <a:noAutofit/>
        </a:bodyPr>
        <a:lstStyle/>
        <a:p>
          <a:pPr lvl="0" algn="ctr" defTabSz="2444750" rtl="0">
            <a:lnSpc>
              <a:spcPct val="90000"/>
            </a:lnSpc>
            <a:spcBef>
              <a:spcPct val="0"/>
            </a:spcBef>
            <a:spcAft>
              <a:spcPct val="35000"/>
            </a:spcAft>
          </a:pPr>
          <a:r>
            <a:rPr lang="en-US" sz="5500" kern="1200" dirty="0" smtClean="0"/>
            <a:t>H</a:t>
          </a:r>
          <a:r>
            <a:rPr lang="en-US" sz="5500" kern="1200" baseline="-25000" dirty="0" smtClean="0"/>
            <a:t>2</a:t>
          </a:r>
          <a:endParaRPr lang="en-IN" sz="5500" kern="1200" dirty="0"/>
        </a:p>
      </dsp:txBody>
      <dsp:txXfrm>
        <a:off x="1381907" y="431249"/>
        <a:ext cx="918087" cy="918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AE280A-C004-4C01-BFDF-EC179FB10D8F}">
      <dsp:nvSpPr>
        <dsp:cNvPr id="0" name=""/>
        <dsp:cNvSpPr/>
      </dsp:nvSpPr>
      <dsp:spPr>
        <a:xfrm>
          <a:off x="0" y="0"/>
          <a:ext cx="8229600" cy="1099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IN" sz="2000" kern="1200" dirty="0" smtClean="0"/>
            <a:t>In 1671, Robert Boyle discovered and described the reaction between iron filings and dilute acids, which results in the production of hydrogen gas.</a:t>
          </a:r>
          <a:endParaRPr lang="en-IN" sz="2000" kern="1200" dirty="0"/>
        </a:p>
      </dsp:txBody>
      <dsp:txXfrm>
        <a:off x="53688" y="53688"/>
        <a:ext cx="8122224" cy="992424"/>
      </dsp:txXfrm>
    </dsp:sp>
    <dsp:sp modelId="{0E57E549-827D-42C9-8DB0-6F44AC6F30DF}">
      <dsp:nvSpPr>
        <dsp:cNvPr id="0" name=""/>
        <dsp:cNvSpPr/>
      </dsp:nvSpPr>
      <dsp:spPr>
        <a:xfrm>
          <a:off x="0" y="1157399"/>
          <a:ext cx="8229600" cy="1099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IN" sz="2000" kern="1200" dirty="0" smtClean="0"/>
            <a:t>In 1766, Henry Cavendish was the first to recognize hydrogen gas as a discrete substance, by naming the gas from a metal-acid reaction "flammable air“.</a:t>
          </a:r>
          <a:endParaRPr lang="en-IN" sz="2000" kern="1200" dirty="0"/>
        </a:p>
      </dsp:txBody>
      <dsp:txXfrm>
        <a:off x="53688" y="1211087"/>
        <a:ext cx="8122224" cy="992424"/>
      </dsp:txXfrm>
    </dsp:sp>
    <dsp:sp modelId="{6364AFB2-5E1B-4ECD-B223-8D05A6282C1A}">
      <dsp:nvSpPr>
        <dsp:cNvPr id="0" name=""/>
        <dsp:cNvSpPr/>
      </dsp:nvSpPr>
      <dsp:spPr>
        <a:xfrm>
          <a:off x="0" y="2314800"/>
          <a:ext cx="8229600" cy="1099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IN" sz="2000" kern="1200" dirty="0" smtClean="0"/>
            <a:t>He speculated that "flammable air" was in fact identical to the hypothetical substance called "phlogiston" and further finding in 1781 that the gas produces water when burned.</a:t>
          </a:r>
          <a:endParaRPr lang="en-IN" sz="2000" kern="1200" dirty="0"/>
        </a:p>
      </dsp:txBody>
      <dsp:txXfrm>
        <a:off x="53688" y="2368488"/>
        <a:ext cx="8122224" cy="992424"/>
      </dsp:txXfrm>
    </dsp:sp>
    <dsp:sp modelId="{64CB13CB-08A2-4CDD-A31B-FEBA279CA7E4}">
      <dsp:nvSpPr>
        <dsp:cNvPr id="0" name=""/>
        <dsp:cNvSpPr/>
      </dsp:nvSpPr>
      <dsp:spPr>
        <a:xfrm>
          <a:off x="0" y="3472200"/>
          <a:ext cx="8229600" cy="1099800"/>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en-IN" sz="2000" kern="1200" dirty="0" smtClean="0"/>
            <a:t>In 1783, Antoine Lavoisier gave the element the name HYDROGEN when he and Laplace reproduced Cavendish's finding that water is produced when hydrogen is burned.</a:t>
          </a:r>
          <a:endParaRPr lang="en-IN" sz="2000" kern="1200" dirty="0"/>
        </a:p>
      </dsp:txBody>
      <dsp:txXfrm>
        <a:off x="53688" y="3525888"/>
        <a:ext cx="8122224" cy="9924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063214-878A-422C-B6DD-2CB90CB930A2}">
      <dsp:nvSpPr>
        <dsp:cNvPr id="0" name=""/>
        <dsp:cNvSpPr/>
      </dsp:nvSpPr>
      <dsp:spPr>
        <a:xfrm>
          <a:off x="38564" y="0"/>
          <a:ext cx="7331732" cy="34512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en-US" sz="2100" kern="1200" dirty="0" smtClean="0"/>
            <a:t>Hydrogen is the first element in the periodic table. Hydrogen has electronic configuration 1s</a:t>
          </a:r>
          <a:r>
            <a:rPr lang="en-US" sz="2100" kern="1200" baseline="30000" dirty="0" smtClean="0"/>
            <a:t>1</a:t>
          </a:r>
          <a:r>
            <a:rPr lang="en-US" sz="2100" kern="1200" dirty="0" smtClean="0"/>
            <a:t>. On the other hand like alkali metals , it is short by one electron to the corresponding noble gas configuration , helium (1s</a:t>
          </a:r>
          <a:r>
            <a:rPr lang="en-US" sz="2100" kern="1200" baseline="30000" dirty="0" smtClean="0"/>
            <a:t>2</a:t>
          </a:r>
          <a:r>
            <a:rPr lang="en-US" sz="2100" kern="1200" dirty="0" smtClean="0"/>
            <a:t>). Hydrogen therefore has a resemblance to alkali metals, as well as with halogens. Loss of electron from hydrogen atom results in nucleus (H</a:t>
          </a:r>
          <a:r>
            <a:rPr lang="en-US" sz="2100" kern="1200" baseline="30000" dirty="0" smtClean="0"/>
            <a:t>+</a:t>
          </a:r>
          <a:r>
            <a:rPr lang="en-US" sz="2100" kern="1200" dirty="0" smtClean="0"/>
            <a:t>) of ~1.5×10-3pm size which is extremely small. As a sequence, H+ does not exists freely and is associated with other atoms or molecule. Thus ,it is a unique ability and is therefore placed separately.</a:t>
          </a:r>
          <a:endParaRPr lang="en-IN" sz="2100" kern="1200" dirty="0"/>
        </a:p>
      </dsp:txBody>
      <dsp:txXfrm>
        <a:off x="207039" y="168475"/>
        <a:ext cx="6994782" cy="31142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D0BC63-F603-490B-8573-E3DB8EE5AD01}">
      <dsp:nvSpPr>
        <dsp:cNvPr id="0" name=""/>
        <dsp:cNvSpPr/>
      </dsp:nvSpPr>
      <dsp:spPr>
        <a:xfrm rot="10800000">
          <a:off x="2097225" y="1978"/>
          <a:ext cx="6888409" cy="1448699"/>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836" tIns="49530" rIns="92456" bIns="49530" numCol="1" spcCol="1270" anchor="ctr" anchorCtr="0">
          <a:noAutofit/>
        </a:bodyPr>
        <a:lstStyle/>
        <a:p>
          <a:pPr lvl="0" algn="ctr" defTabSz="577850" rtl="0">
            <a:lnSpc>
              <a:spcPct val="90000"/>
            </a:lnSpc>
            <a:spcBef>
              <a:spcPct val="0"/>
            </a:spcBef>
            <a:spcAft>
              <a:spcPct val="35000"/>
            </a:spcAft>
          </a:pPr>
          <a:r>
            <a:rPr lang="en-IN" sz="1300" b="1" kern="1200" baseline="30000" dirty="0" smtClean="0"/>
            <a:t>1</a:t>
          </a:r>
          <a:r>
            <a:rPr lang="en-IN" sz="1300" b="1" kern="1200" dirty="0" smtClean="0"/>
            <a:t>H</a:t>
          </a:r>
          <a:r>
            <a:rPr lang="en-IN" sz="1300" kern="1200" dirty="0" smtClean="0"/>
            <a:t> is the most common hydrogen isotope with an abundance of more than 99.98%. Because the nucleus of this isotope consists of only a single proton, it is given the descriptive but rarely used formal name </a:t>
          </a:r>
          <a:r>
            <a:rPr lang="en-IN" sz="1300" i="1" kern="1200" dirty="0" err="1" smtClean="0"/>
            <a:t>protium</a:t>
          </a:r>
          <a:r>
            <a:rPr lang="en-IN" sz="1300" kern="1200" dirty="0" smtClean="0"/>
            <a:t>.</a:t>
          </a:r>
          <a:endParaRPr lang="en-IN" sz="1300" kern="1200" dirty="0"/>
        </a:p>
      </dsp:txBody>
      <dsp:txXfrm rot="10800000">
        <a:off x="2459400" y="1978"/>
        <a:ext cx="6526234" cy="1448699"/>
      </dsp:txXfrm>
    </dsp:sp>
    <dsp:sp modelId="{D332B27E-A24C-4AA1-89FC-67A9724B384C}">
      <dsp:nvSpPr>
        <dsp:cNvPr id="0" name=""/>
        <dsp:cNvSpPr/>
      </dsp:nvSpPr>
      <dsp:spPr>
        <a:xfrm>
          <a:off x="1372875" y="1978"/>
          <a:ext cx="1448699" cy="1448699"/>
        </a:xfrm>
        <a:prstGeom prst="ellipse">
          <a:avLst/>
        </a:prstGeom>
        <a:blipFill rotWithShape="0">
          <a:blip xmlns:r="http://schemas.openxmlformats.org/officeDocument/2006/relationships" r:embed="rId1"/>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8180FD7-9EEA-4C52-822E-59395E23185E}">
      <dsp:nvSpPr>
        <dsp:cNvPr id="0" name=""/>
        <dsp:cNvSpPr/>
      </dsp:nvSpPr>
      <dsp:spPr>
        <a:xfrm rot="10800000">
          <a:off x="2097225" y="1713627"/>
          <a:ext cx="6888409" cy="1448699"/>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836" tIns="49530" rIns="92456" bIns="49530" numCol="1" spcCol="1270" anchor="ctr" anchorCtr="0">
          <a:noAutofit/>
        </a:bodyPr>
        <a:lstStyle/>
        <a:p>
          <a:pPr lvl="0" algn="ctr" defTabSz="577850" rtl="0">
            <a:lnSpc>
              <a:spcPct val="90000"/>
            </a:lnSpc>
            <a:spcBef>
              <a:spcPct val="0"/>
            </a:spcBef>
            <a:spcAft>
              <a:spcPct val="35000"/>
            </a:spcAft>
          </a:pPr>
          <a:r>
            <a:rPr lang="en-IN" sz="1300" b="1" kern="1200" baseline="30000" dirty="0" smtClean="0"/>
            <a:t>2</a:t>
          </a:r>
          <a:r>
            <a:rPr lang="en-IN" sz="1300" b="1" kern="1200" dirty="0" smtClean="0"/>
            <a:t>H</a:t>
          </a:r>
          <a:r>
            <a:rPr lang="en-IN" sz="1300" kern="1200" dirty="0" smtClean="0"/>
            <a:t>, the other stable hydrogen isotope, is known as </a:t>
          </a:r>
          <a:r>
            <a:rPr lang="en-IN" sz="1300" i="1" kern="1200" dirty="0" smtClean="0"/>
            <a:t>deuterium</a:t>
          </a:r>
          <a:r>
            <a:rPr lang="en-IN" sz="1300" kern="1200" dirty="0" smtClean="0"/>
            <a:t> and contains one proton and one neutron in its nucleus. Essentially all deuterium in the universe is thought to have been produced at the time of the Big Bang, and has endured since that time. Deuterium is not radioactive, and does not represent a significant toxicity hazard. Water enriched in molecules that include deuterium instead of normal hydrogen is called heavy water. Deuterium is also a potential fuel for commercial nuclear fusion.</a:t>
          </a:r>
          <a:endParaRPr lang="en-IN" sz="1300" kern="1200" dirty="0"/>
        </a:p>
      </dsp:txBody>
      <dsp:txXfrm rot="10800000">
        <a:off x="2459400" y="1713627"/>
        <a:ext cx="6526234" cy="1448699"/>
      </dsp:txXfrm>
    </dsp:sp>
    <dsp:sp modelId="{2E0FB609-7D82-4C5F-8ED6-C5D90C3F71CC}">
      <dsp:nvSpPr>
        <dsp:cNvPr id="0" name=""/>
        <dsp:cNvSpPr/>
      </dsp:nvSpPr>
      <dsp:spPr>
        <a:xfrm>
          <a:off x="1372875" y="1713627"/>
          <a:ext cx="1448699" cy="1448699"/>
        </a:xfrm>
        <a:prstGeom prst="ellipse">
          <a:avLst/>
        </a:prstGeom>
        <a:blipFill rotWithShape="0">
          <a:blip xmlns:r="http://schemas.openxmlformats.org/officeDocument/2006/relationships" r:embed="rId2"/>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9917A5-0354-4CF6-8776-49F965DD2A28}">
      <dsp:nvSpPr>
        <dsp:cNvPr id="0" name=""/>
        <dsp:cNvSpPr/>
      </dsp:nvSpPr>
      <dsp:spPr>
        <a:xfrm rot="10800000">
          <a:off x="2097225" y="3426841"/>
          <a:ext cx="6888409" cy="1448699"/>
        </a:xfrm>
        <a:prstGeom prst="homePlat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8836" tIns="49530" rIns="92456" bIns="49530" numCol="1" spcCol="1270" anchor="ctr" anchorCtr="0">
          <a:noAutofit/>
        </a:bodyPr>
        <a:lstStyle/>
        <a:p>
          <a:pPr lvl="0" algn="ctr" defTabSz="577850" rtl="0">
            <a:lnSpc>
              <a:spcPct val="90000"/>
            </a:lnSpc>
            <a:spcBef>
              <a:spcPct val="0"/>
            </a:spcBef>
            <a:spcAft>
              <a:spcPct val="35000"/>
            </a:spcAft>
          </a:pPr>
          <a:r>
            <a:rPr lang="en-IN" sz="1300" b="1" kern="1200" baseline="30000" dirty="0" smtClean="0"/>
            <a:t>3</a:t>
          </a:r>
          <a:r>
            <a:rPr lang="en-IN" sz="1300" b="1" kern="1200" dirty="0" smtClean="0"/>
            <a:t>H</a:t>
          </a:r>
          <a:r>
            <a:rPr lang="en-IN" sz="1300" kern="1200" dirty="0" smtClean="0"/>
            <a:t> is known as </a:t>
          </a:r>
          <a:r>
            <a:rPr lang="en-IN" sz="1300" i="1" kern="1200" dirty="0" smtClean="0"/>
            <a:t>tritium</a:t>
          </a:r>
          <a:r>
            <a:rPr lang="en-IN" sz="1300" kern="1200" dirty="0" smtClean="0"/>
            <a:t> and contains one proton and two neutrons in its nucleus. It is radioactive, decaying into helium-3 through beta decay with a half-life of 12.32 years. It is so radioactive that it can be used in luminous paint, making it useful in such things as watches.</a:t>
          </a:r>
          <a:endParaRPr lang="en-IN" sz="1300" kern="1200" dirty="0"/>
        </a:p>
      </dsp:txBody>
      <dsp:txXfrm rot="10800000">
        <a:off x="2459400" y="3426841"/>
        <a:ext cx="6526234" cy="1448699"/>
      </dsp:txXfrm>
    </dsp:sp>
    <dsp:sp modelId="{A1F2421B-1D82-46C4-87F4-62E795CA6858}">
      <dsp:nvSpPr>
        <dsp:cNvPr id="0" name=""/>
        <dsp:cNvSpPr/>
      </dsp:nvSpPr>
      <dsp:spPr>
        <a:xfrm>
          <a:off x="1372875" y="3426841"/>
          <a:ext cx="1448699" cy="1448699"/>
        </a:xfrm>
        <a:prstGeom prst="ellipse">
          <a:avLst/>
        </a:prstGeom>
        <a:blipFill rotWithShape="0">
          <a:blip xmlns:r="http://schemas.openxmlformats.org/officeDocument/2006/relationships" r:embed="rId3"/>
          <a:stretch>
            <a:fillRect/>
          </a:stretch>
        </a:blip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837B8D-72F3-4002-AD1F-F591B0DC835D}">
      <dsp:nvSpPr>
        <dsp:cNvPr id="0" name=""/>
        <dsp:cNvSpPr/>
      </dsp:nvSpPr>
      <dsp:spPr>
        <a:xfrm>
          <a:off x="0" y="0"/>
          <a:ext cx="7467600" cy="114300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0">
            <a:lnSpc>
              <a:spcPct val="90000"/>
            </a:lnSpc>
            <a:spcBef>
              <a:spcPct val="0"/>
            </a:spcBef>
            <a:spcAft>
              <a:spcPct val="35000"/>
            </a:spcAft>
          </a:pPr>
          <a:r>
            <a:rPr lang="en-US" sz="4000" b="1" kern="1200" dirty="0" smtClean="0"/>
            <a:t>PREPARATION OF DIHYDROGEN</a:t>
          </a:r>
          <a:endParaRPr lang="en-IN" sz="4000" b="1" kern="1200" dirty="0"/>
        </a:p>
      </dsp:txBody>
      <dsp:txXfrm>
        <a:off x="33477" y="33477"/>
        <a:ext cx="7400646" cy="107604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484ED-6783-4EE1-B8FD-074DCBA42FF1}">
      <dsp:nvSpPr>
        <dsp:cNvPr id="0" name=""/>
        <dsp:cNvSpPr/>
      </dsp:nvSpPr>
      <dsp:spPr>
        <a:xfrm>
          <a:off x="4229100" y="2635953"/>
          <a:ext cx="2992119" cy="519293"/>
        </a:xfrm>
        <a:custGeom>
          <a:avLst/>
          <a:gdLst/>
          <a:ahLst/>
          <a:cxnLst/>
          <a:rect l="0" t="0" r="0" b="0"/>
          <a:pathLst>
            <a:path>
              <a:moveTo>
                <a:pt x="0" y="0"/>
              </a:moveTo>
              <a:lnTo>
                <a:pt x="0" y="259646"/>
              </a:lnTo>
              <a:lnTo>
                <a:pt x="2992119" y="259646"/>
              </a:lnTo>
              <a:lnTo>
                <a:pt x="2992119" y="51929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64C5F6-7CFA-43C9-9899-DFE047B9907D}">
      <dsp:nvSpPr>
        <dsp:cNvPr id="0" name=""/>
        <dsp:cNvSpPr/>
      </dsp:nvSpPr>
      <dsp:spPr>
        <a:xfrm>
          <a:off x="4183379" y="2635953"/>
          <a:ext cx="91440" cy="519293"/>
        </a:xfrm>
        <a:custGeom>
          <a:avLst/>
          <a:gdLst/>
          <a:ahLst/>
          <a:cxnLst/>
          <a:rect l="0" t="0" r="0" b="0"/>
          <a:pathLst>
            <a:path>
              <a:moveTo>
                <a:pt x="45720" y="0"/>
              </a:moveTo>
              <a:lnTo>
                <a:pt x="45720" y="51929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C001D16-9773-4998-BF91-386CE4233C88}">
      <dsp:nvSpPr>
        <dsp:cNvPr id="0" name=""/>
        <dsp:cNvSpPr/>
      </dsp:nvSpPr>
      <dsp:spPr>
        <a:xfrm>
          <a:off x="1236980" y="2635953"/>
          <a:ext cx="2992119" cy="519293"/>
        </a:xfrm>
        <a:custGeom>
          <a:avLst/>
          <a:gdLst/>
          <a:ahLst/>
          <a:cxnLst/>
          <a:rect l="0" t="0" r="0" b="0"/>
          <a:pathLst>
            <a:path>
              <a:moveTo>
                <a:pt x="2992119" y="0"/>
              </a:moveTo>
              <a:lnTo>
                <a:pt x="2992119" y="259646"/>
              </a:lnTo>
              <a:lnTo>
                <a:pt x="0" y="259646"/>
              </a:lnTo>
              <a:lnTo>
                <a:pt x="0" y="519293"/>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F6CABE3-32B7-40F1-9C72-B027B529D3B8}">
      <dsp:nvSpPr>
        <dsp:cNvPr id="0" name=""/>
        <dsp:cNvSpPr/>
      </dsp:nvSpPr>
      <dsp:spPr>
        <a:xfrm>
          <a:off x="2992687" y="1399540"/>
          <a:ext cx="2472825" cy="123641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HYDRIDES</a:t>
          </a:r>
        </a:p>
      </dsp:txBody>
      <dsp:txXfrm>
        <a:off x="2992687" y="1399540"/>
        <a:ext cx="2472825" cy="1236412"/>
      </dsp:txXfrm>
    </dsp:sp>
    <dsp:sp modelId="{1E734A1B-393C-43E5-8923-E08C197AA168}">
      <dsp:nvSpPr>
        <dsp:cNvPr id="0" name=""/>
        <dsp:cNvSpPr/>
      </dsp:nvSpPr>
      <dsp:spPr>
        <a:xfrm>
          <a:off x="567" y="3155246"/>
          <a:ext cx="2472825" cy="123641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IONIC OR SALINE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HYDRIDES</a:t>
          </a:r>
        </a:p>
      </dsp:txBody>
      <dsp:txXfrm>
        <a:off x="567" y="3155246"/>
        <a:ext cx="2472825" cy="1236412"/>
      </dsp:txXfrm>
    </dsp:sp>
    <dsp:sp modelId="{F4B82776-0A51-4A6D-981A-F4436D749B61}">
      <dsp:nvSpPr>
        <dsp:cNvPr id="0" name=""/>
        <dsp:cNvSpPr/>
      </dsp:nvSpPr>
      <dsp:spPr>
        <a:xfrm>
          <a:off x="2992687" y="3155246"/>
          <a:ext cx="2472825" cy="123641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0" i="0" u="none" strike="noStrike" kern="1200" cap="none" normalizeH="0" baseline="0" smtClean="0">
              <a:ln>
                <a:noFill/>
              </a:ln>
              <a:solidFill>
                <a:schemeClr val="tx1"/>
              </a:solidFill>
              <a:effectLst/>
              <a:latin typeface="Arial" charset="0"/>
              <a:cs typeface="Arial" charset="0"/>
            </a:rPr>
            <a:t>    </a:t>
          </a:r>
          <a:r>
            <a:rPr kumimoji="0" lang="en-US" sz="2200" b="1" i="0" u="none" strike="noStrike" kern="1200" cap="none" normalizeH="0" baseline="0" smtClean="0">
              <a:ln>
                <a:noFill/>
              </a:ln>
              <a:solidFill>
                <a:schemeClr val="tx1"/>
              </a:solidFill>
              <a:effectLst/>
              <a:latin typeface="Comic Sans MS" pitchFamily="66" charset="0"/>
              <a:cs typeface="Arial" charset="0"/>
            </a:rPr>
            <a:t>COVELENT OR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MOLECULAR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HYDRIDES</a:t>
          </a:r>
        </a:p>
      </dsp:txBody>
      <dsp:txXfrm>
        <a:off x="2992687" y="3155246"/>
        <a:ext cx="2472825" cy="1236412"/>
      </dsp:txXfrm>
    </dsp:sp>
    <dsp:sp modelId="{4E0835CD-2D2B-490F-837B-C12E93529A6F}">
      <dsp:nvSpPr>
        <dsp:cNvPr id="0" name=""/>
        <dsp:cNvSpPr/>
      </dsp:nvSpPr>
      <dsp:spPr>
        <a:xfrm>
          <a:off x="5984806" y="3155246"/>
          <a:ext cx="2472825" cy="1236412"/>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METALLIC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HYDRIDES</a:t>
          </a:r>
        </a:p>
      </dsp:txBody>
      <dsp:txXfrm>
        <a:off x="5984806" y="3155246"/>
        <a:ext cx="2472825" cy="123641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63C435-B965-44EF-814B-67A289C99FFB}">
      <dsp:nvSpPr>
        <dsp:cNvPr id="0" name=""/>
        <dsp:cNvSpPr/>
      </dsp:nvSpPr>
      <dsp:spPr>
        <a:xfrm>
          <a:off x="4114799" y="1995270"/>
          <a:ext cx="2911251" cy="505258"/>
        </a:xfrm>
        <a:custGeom>
          <a:avLst/>
          <a:gdLst/>
          <a:ahLst/>
          <a:cxnLst/>
          <a:rect l="0" t="0" r="0" b="0"/>
          <a:pathLst>
            <a:path>
              <a:moveTo>
                <a:pt x="0" y="0"/>
              </a:moveTo>
              <a:lnTo>
                <a:pt x="0" y="252629"/>
              </a:lnTo>
              <a:lnTo>
                <a:pt x="2911251" y="252629"/>
              </a:lnTo>
              <a:lnTo>
                <a:pt x="2911251" y="50525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FB956E-F1E2-4323-92F1-939A87AB77B6}">
      <dsp:nvSpPr>
        <dsp:cNvPr id="0" name=""/>
        <dsp:cNvSpPr/>
      </dsp:nvSpPr>
      <dsp:spPr>
        <a:xfrm>
          <a:off x="4069079" y="1995270"/>
          <a:ext cx="91440" cy="505258"/>
        </a:xfrm>
        <a:custGeom>
          <a:avLst/>
          <a:gdLst/>
          <a:ahLst/>
          <a:cxnLst/>
          <a:rect l="0" t="0" r="0" b="0"/>
          <a:pathLst>
            <a:path>
              <a:moveTo>
                <a:pt x="45720" y="0"/>
              </a:moveTo>
              <a:lnTo>
                <a:pt x="45720" y="50525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E599107-144D-4041-AC95-448D803CEDF7}">
      <dsp:nvSpPr>
        <dsp:cNvPr id="0" name=""/>
        <dsp:cNvSpPr/>
      </dsp:nvSpPr>
      <dsp:spPr>
        <a:xfrm>
          <a:off x="1203548" y="1995270"/>
          <a:ext cx="2911251" cy="505258"/>
        </a:xfrm>
        <a:custGeom>
          <a:avLst/>
          <a:gdLst/>
          <a:ahLst/>
          <a:cxnLst/>
          <a:rect l="0" t="0" r="0" b="0"/>
          <a:pathLst>
            <a:path>
              <a:moveTo>
                <a:pt x="2911251" y="0"/>
              </a:moveTo>
              <a:lnTo>
                <a:pt x="2911251" y="252629"/>
              </a:lnTo>
              <a:lnTo>
                <a:pt x="0" y="252629"/>
              </a:lnTo>
              <a:lnTo>
                <a:pt x="0" y="505258"/>
              </a:lnTo>
            </a:path>
          </a:pathLst>
        </a:custGeom>
        <a:noFill/>
        <a:ln w="15875"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6457F01-C498-464F-A8F6-115231556AD8}">
      <dsp:nvSpPr>
        <dsp:cNvPr id="0" name=""/>
        <dsp:cNvSpPr/>
      </dsp:nvSpPr>
      <dsp:spPr>
        <a:xfrm>
          <a:off x="2911803" y="792274"/>
          <a:ext cx="2405992" cy="12029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COVELENT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HYDRIDES</a:t>
          </a:r>
        </a:p>
      </dsp:txBody>
      <dsp:txXfrm>
        <a:off x="2911803" y="792274"/>
        <a:ext cx="2405992" cy="1202996"/>
      </dsp:txXfrm>
    </dsp:sp>
    <dsp:sp modelId="{0341A019-E582-4025-AE7C-4619701FEB1B}">
      <dsp:nvSpPr>
        <dsp:cNvPr id="0" name=""/>
        <dsp:cNvSpPr/>
      </dsp:nvSpPr>
      <dsp:spPr>
        <a:xfrm>
          <a:off x="552" y="2500529"/>
          <a:ext cx="2405992" cy="12029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ELECTRON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DEFICIENT</a:t>
          </a:r>
        </a:p>
      </dsp:txBody>
      <dsp:txXfrm>
        <a:off x="552" y="2500529"/>
        <a:ext cx="2405992" cy="1202996"/>
      </dsp:txXfrm>
    </dsp:sp>
    <dsp:sp modelId="{B91E1353-F19C-4726-A8AE-F9E0CD4118A6}">
      <dsp:nvSpPr>
        <dsp:cNvPr id="0" name=""/>
        <dsp:cNvSpPr/>
      </dsp:nvSpPr>
      <dsp:spPr>
        <a:xfrm>
          <a:off x="2911803" y="2500529"/>
          <a:ext cx="2405992" cy="12029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ELECTRON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PRECISE</a:t>
          </a:r>
        </a:p>
      </dsp:txBody>
      <dsp:txXfrm>
        <a:off x="2911803" y="2500529"/>
        <a:ext cx="2405992" cy="1202996"/>
      </dsp:txXfrm>
    </dsp:sp>
    <dsp:sp modelId="{ADBA5949-9A4C-487C-A204-2E22BC15DCEA}">
      <dsp:nvSpPr>
        <dsp:cNvPr id="0" name=""/>
        <dsp:cNvSpPr/>
      </dsp:nvSpPr>
      <dsp:spPr>
        <a:xfrm>
          <a:off x="5823054" y="2500529"/>
          <a:ext cx="2405992" cy="1202996"/>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ELECTRON RICH</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200" b="1" i="0" u="none" strike="noStrike" kern="1200" cap="none" normalizeH="0" baseline="0" smtClean="0">
              <a:ln>
                <a:noFill/>
              </a:ln>
              <a:solidFill>
                <a:schemeClr val="tx1"/>
              </a:solidFill>
              <a:effectLst/>
              <a:latin typeface="Comic Sans MS" pitchFamily="66" charset="0"/>
              <a:cs typeface="Arial" charset="0"/>
            </a:rPr>
            <a:t>HYDRIDES</a:t>
          </a:r>
        </a:p>
      </dsp:txBody>
      <dsp:txXfrm>
        <a:off x="5823054" y="2500529"/>
        <a:ext cx="2405992" cy="1202996"/>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image" Target="../media/image50.wmf"/><Relationship Id="rId1" Type="http://schemas.openxmlformats.org/officeDocument/2006/relationships/image" Target="../media/image4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image" Target="../media/image18.wmf"/><Relationship Id="rId1" Type="http://schemas.openxmlformats.org/officeDocument/2006/relationships/image" Target="../media/image17.wmf"/><Relationship Id="rId5" Type="http://schemas.openxmlformats.org/officeDocument/2006/relationships/image" Target="../media/image21.emf"/><Relationship Id="rId4" Type="http://schemas.openxmlformats.org/officeDocument/2006/relationships/image" Target="../media/image20.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image" Target="../media/image23.wmf"/><Relationship Id="rId1" Type="http://schemas.openxmlformats.org/officeDocument/2006/relationships/image" Target="../media/image22.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9.emf"/><Relationship Id="rId2" Type="http://schemas.openxmlformats.org/officeDocument/2006/relationships/image" Target="../media/image28.emf"/><Relationship Id="rId1" Type="http://schemas.openxmlformats.org/officeDocument/2006/relationships/image" Target="../media/image27.e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2.emf"/><Relationship Id="rId2" Type="http://schemas.openxmlformats.org/officeDocument/2006/relationships/image" Target="../media/image31.emf"/><Relationship Id="rId1" Type="http://schemas.openxmlformats.org/officeDocument/2006/relationships/image" Target="../media/image30.emf"/><Relationship Id="rId5" Type="http://schemas.openxmlformats.org/officeDocument/2006/relationships/image" Target="../media/image34.emf"/><Relationship Id="rId4" Type="http://schemas.openxmlformats.org/officeDocument/2006/relationships/image" Target="../media/image33.e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37.emf"/><Relationship Id="rId2" Type="http://schemas.openxmlformats.org/officeDocument/2006/relationships/image" Target="../media/image36.emf"/><Relationship Id="rId1" Type="http://schemas.openxmlformats.org/officeDocument/2006/relationships/image" Target="../media/image35.e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40.emf"/><Relationship Id="rId2" Type="http://schemas.openxmlformats.org/officeDocument/2006/relationships/image" Target="../media/image39.emf"/><Relationship Id="rId1" Type="http://schemas.openxmlformats.org/officeDocument/2006/relationships/image" Target="../media/image38.emf"/><Relationship Id="rId4" Type="http://schemas.openxmlformats.org/officeDocument/2006/relationships/image" Target="../media/image41.e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43.emf"/><Relationship Id="rId1" Type="http://schemas.openxmlformats.org/officeDocument/2006/relationships/image" Target="../media/image42.e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6BE3DBAC-6218-474A-B0F3-37958AF40D5A}" type="datetimeFigureOut">
              <a:rPr lang="en-US"/>
              <a:pPr>
                <a:defRPr/>
              </a:pPr>
              <a:t>8/19/2012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CA965E5-E8C3-4E84-ADE0-04D2A7A8D85A}" type="slidenum">
              <a:rPr lang="en-US"/>
              <a:pPr>
                <a:defRPr/>
              </a:pPr>
              <a:t>‹#›</a:t>
            </a:fld>
            <a:endParaRPr lang="en-US"/>
          </a:p>
        </p:txBody>
      </p:sp>
    </p:spTree>
    <p:extLst>
      <p:ext uri="{BB962C8B-B14F-4D97-AF65-F5344CB8AC3E}">
        <p14:creationId xmlns:p14="http://schemas.microsoft.com/office/powerpoint/2010/main" val="425844948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718AC759-16AD-4A5A-8B04-CD744066061C}" type="slidenum">
              <a:rPr lang="en-US">
                <a:latin typeface="Arial" charset="0"/>
                <a:cs typeface="Arial" charset="0"/>
              </a:rPr>
              <a:pPr fontAlgn="base">
                <a:spcBef>
                  <a:spcPct val="0"/>
                </a:spcBef>
                <a:spcAft>
                  <a:spcPct val="0"/>
                </a:spcAft>
              </a:pPr>
              <a:t>40</a:t>
            </a:fld>
            <a:endParaRPr lang="en-US">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2EE32C7A-77B3-434B-BB1B-200CA7F91D76}" type="datetimeFigureOut">
              <a:rPr lang="en-US" smtClean="0"/>
              <a:pPr>
                <a:defRPr/>
              </a:pPr>
              <a:t>8/19/2012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F6EDEB6-7AD5-4197-9D3B-DF64174F384B}"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4B587366-E4A0-4A4A-9556-6D6856E6FB98}" type="datetimeFigureOut">
              <a:rPr lang="en-US" smtClean="0"/>
              <a:pPr>
                <a:defRPr/>
              </a:pPr>
              <a:t>8/19/2012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DF8A870-4016-4C1B-905B-83F646E48D9A}"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fld id="{A0D5111E-B518-4BFA-BA43-77A7D05AF1F3}" type="datetimeFigureOut">
              <a:rPr lang="en-US" smtClean="0"/>
              <a:pPr>
                <a:defRPr/>
              </a:pPr>
              <a:t>8/19/2012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3E72BE-D59D-478E-98A2-85DEC2349180}"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28600"/>
            <a:ext cx="8229600" cy="5867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24"/>
          <p:cNvSpPr>
            <a:spLocks noGrp="1" noChangeArrowheads="1"/>
          </p:cNvSpPr>
          <p:nvPr>
            <p:ph type="dt" sz="half" idx="10"/>
          </p:nvPr>
        </p:nvSpPr>
        <p:spPr/>
        <p:txBody>
          <a:bodyPr/>
          <a:lstStyle>
            <a:lvl1pPr>
              <a:defRPr smtClean="0"/>
            </a:lvl1pPr>
          </a:lstStyle>
          <a:p>
            <a:pPr>
              <a:defRPr/>
            </a:pPr>
            <a:fld id="{A615F8BD-9368-46A9-8FC2-E511A6D23F77}" type="datetime1">
              <a:rPr lang="en-US"/>
              <a:pPr>
                <a:defRPr/>
              </a:pPr>
              <a:t>8/19/2012</a:t>
            </a:fld>
            <a:endParaRPr lang="en-GB"/>
          </a:p>
        </p:txBody>
      </p:sp>
      <p:sp>
        <p:nvSpPr>
          <p:cNvPr id="4" name="Rectangle 25"/>
          <p:cNvSpPr>
            <a:spLocks noGrp="1" noChangeArrowheads="1"/>
          </p:cNvSpPr>
          <p:nvPr>
            <p:ph type="ftr" sz="quarter" idx="11"/>
          </p:nvPr>
        </p:nvSpPr>
        <p:spPr/>
        <p:txBody>
          <a:bodyPr/>
          <a:lstStyle>
            <a:lvl1pPr>
              <a:defRPr smtClean="0"/>
            </a:lvl1pPr>
          </a:lstStyle>
          <a:p>
            <a:pPr>
              <a:defRPr/>
            </a:pPr>
            <a:r>
              <a:rPr lang="en-GB"/>
              <a:t>www.cpprashanthschemistry.com</a:t>
            </a:r>
            <a:endParaRPr lang="en-GB"/>
          </a:p>
        </p:txBody>
      </p:sp>
      <p:sp>
        <p:nvSpPr>
          <p:cNvPr id="5" name="Rectangle 26"/>
          <p:cNvSpPr>
            <a:spLocks noGrp="1" noChangeArrowheads="1"/>
          </p:cNvSpPr>
          <p:nvPr>
            <p:ph type="sldNum" sz="quarter" idx="12"/>
          </p:nvPr>
        </p:nvSpPr>
        <p:spPr/>
        <p:txBody>
          <a:bodyPr/>
          <a:lstStyle>
            <a:lvl1pPr>
              <a:defRPr/>
            </a:lvl1pPr>
          </a:lstStyle>
          <a:p>
            <a:pPr>
              <a:defRPr/>
            </a:pPr>
            <a:fld id="{C394D3EF-63C7-41C0-BB72-6BF58B6A1D1B}" type="slidenum">
              <a:rPr lang="en-GB"/>
              <a:pPr>
                <a:defRPr/>
              </a:pPr>
              <a:t>‹#›</a:t>
            </a:fld>
            <a:endParaRPr lang="en-GB"/>
          </a:p>
        </p:txBody>
      </p:sp>
    </p:spTree>
    <p:extLst>
      <p:ext uri="{BB962C8B-B14F-4D97-AF65-F5344CB8AC3E}">
        <p14:creationId xmlns:p14="http://schemas.microsoft.com/office/powerpoint/2010/main" val="12502762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rtlCol="0">
            <a:normAutofit/>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smtClean="0"/>
            </a:lvl1pPr>
          </a:lstStyle>
          <a:p>
            <a:pPr>
              <a:defRPr/>
            </a:pPr>
            <a:fld id="{61F9E98D-79F1-418B-BF1F-A3BC95F9B66F}" type="datetime1">
              <a:rPr lang="en-US"/>
              <a:pPr>
                <a:defRPr/>
              </a:pPr>
              <a:t>8/19/2012</a:t>
            </a:fld>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smtClean="0"/>
            </a:lvl1pPr>
          </a:lstStyle>
          <a:p>
            <a:pPr>
              <a:defRPr/>
            </a:pPr>
            <a:r>
              <a:rPr lang="en-US"/>
              <a:t>www.cpprashanthschemistry.com</a:t>
            </a: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pPr>
              <a:defRPr/>
            </a:pPr>
            <a:fld id="{34AAB312-88D1-4E65-BB47-F10D4DADC22B}" type="slidenum">
              <a:rPr lang="en-US"/>
              <a:pPr>
                <a:defRPr/>
              </a:pPr>
              <a:t>‹#›</a:t>
            </a:fld>
            <a:endParaRPr lang="en-US"/>
          </a:p>
        </p:txBody>
      </p:sp>
    </p:spTree>
    <p:extLst>
      <p:ext uri="{BB962C8B-B14F-4D97-AF65-F5344CB8AC3E}">
        <p14:creationId xmlns:p14="http://schemas.microsoft.com/office/powerpoint/2010/main" val="393208551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16431D2C-C769-4DAE-A1A5-E75BE9EE62F3}" type="datetimeFigureOut">
              <a:rPr lang="en-US" smtClean="0"/>
              <a:pPr>
                <a:defRPr/>
              </a:pPr>
              <a:t>8/19/2012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CF309DD-81F4-4D13-B8A7-153E4BA0C38D}" type="slidenum">
              <a:rPr lang="en-US" smtClean="0"/>
              <a:pPr>
                <a:defRPr/>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873B4608-954D-4A76-88CB-3B9EFE45AAAC}" type="datetimeFigureOut">
              <a:rPr lang="en-US" smtClean="0"/>
              <a:pPr>
                <a:defRPr/>
              </a:pPr>
              <a:t>8/19/2012</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8B8FFEA-D064-42B1-9B9F-1C5F93B350A0}"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fld id="{0FB1824B-B434-4D94-BBD1-AA7ED02DC307}" type="datetimeFigureOut">
              <a:rPr lang="en-US" smtClean="0"/>
              <a:pPr>
                <a:defRPr/>
              </a:pPr>
              <a:t>8/19/2012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4BCA88E-B9D6-4E9D-A1D7-D916B645F349}"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A894E3F8-4297-47CF-8A1B-496FE0CC0140}" type="datetimeFigureOut">
              <a:rPr lang="en-US" smtClean="0"/>
              <a:pPr>
                <a:defRPr/>
              </a:pPr>
              <a:t>8/19/2012</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12D7B3E-6102-475A-85F2-F01F929D2034}"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fld id="{C4C92E22-420A-4F79-8D36-E209360851E2}" type="datetimeFigureOut">
              <a:rPr lang="en-US" smtClean="0"/>
              <a:pPr>
                <a:defRPr/>
              </a:pPr>
              <a:t>8/19/2012</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A191175-69CA-496D-8E3E-64452D3D1F12}"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fld id="{D5F52FE5-8EFF-469B-8FD8-52BA00AEB3DC}" type="datetimeFigureOut">
              <a:rPr lang="en-US" smtClean="0"/>
              <a:pPr>
                <a:defRPr/>
              </a:pPr>
              <a:t>8/19/2012</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6A60E40-F49E-43E0-AB9C-75477407481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fld id="{EC8C2569-F2F7-429A-9E9B-75965EEDD40F}" type="datetimeFigureOut">
              <a:rPr lang="en-US" smtClean="0"/>
              <a:pPr>
                <a:defRPr/>
              </a:pPr>
              <a:t>8/19/2012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97043D2E-51FE-4BC4-A98A-00FC6CFD8583}"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8F89E149-251B-4F32-BE6E-88829ABD152B}" type="datetimeFigureOut">
              <a:rPr lang="en-US" smtClean="0"/>
              <a:pPr>
                <a:defRPr/>
              </a:pPr>
              <a:t>8/19/2012</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DD5F4AC7-9B75-418A-9306-93A09C26F977}"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fld id="{17712B27-7B3B-4808-83FB-3A491B91A4A7}" type="datetimeFigureOut">
              <a:rPr lang="en-US" smtClean="0"/>
              <a:pPr>
                <a:defRPr/>
              </a:pPr>
              <a:t>8/19/2012</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4716A928-30DC-45C6-AFDC-6009AB187285}" type="slidenum">
              <a:rPr lang="en-US" smtClean="0"/>
              <a:pPr>
                <a:defRPr/>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hyperlink" Target="http://en.wikipedia.org/wiki/Direct_borohydride_fuel_cell" TargetMode="External"/><Relationship Id="rId13" Type="http://schemas.openxmlformats.org/officeDocument/2006/relationships/hyperlink" Target="http://en.wikipedia.org/wiki/Decaborane" TargetMode="External"/><Relationship Id="rId18" Type="http://schemas.openxmlformats.org/officeDocument/2006/relationships/hyperlink" Target="http://en.wikipedia.org/wiki/Semiconductor" TargetMode="External"/><Relationship Id="rId26" Type="http://schemas.openxmlformats.org/officeDocument/2006/relationships/hyperlink" Target="http://en.wikipedia.org/wiki/Fertilizer" TargetMode="External"/><Relationship Id="rId3" Type="http://schemas.openxmlformats.org/officeDocument/2006/relationships/hyperlink" Target="http://en.wikipedia.org/wiki/NiMH_battery" TargetMode="External"/><Relationship Id="rId21" Type="http://schemas.openxmlformats.org/officeDocument/2006/relationships/hyperlink" Target="http://en.wikipedia.org/wiki/Silane" TargetMode="External"/><Relationship Id="rId7" Type="http://schemas.openxmlformats.org/officeDocument/2006/relationships/hyperlink" Target="http://en.wikipedia.org/wiki/Sodium_borohydride" TargetMode="External"/><Relationship Id="rId12" Type="http://schemas.openxmlformats.org/officeDocument/2006/relationships/hyperlink" Target="http://en.wikipedia.org/wiki/Pentaborane" TargetMode="External"/><Relationship Id="rId17" Type="http://schemas.openxmlformats.org/officeDocument/2006/relationships/hyperlink" Target="http://en.wikipedia.org/wiki/Stibine" TargetMode="External"/><Relationship Id="rId25" Type="http://schemas.openxmlformats.org/officeDocument/2006/relationships/hyperlink" Target="http://en.wikipedia.org/wiki/Fuel" TargetMode="External"/><Relationship Id="rId2" Type="http://schemas.openxmlformats.org/officeDocument/2006/relationships/hyperlink" Target="http://en.wikipedia.org/wiki/Nickel_hydride" TargetMode="External"/><Relationship Id="rId16" Type="http://schemas.openxmlformats.org/officeDocument/2006/relationships/hyperlink" Target="http://en.wikipedia.org/wiki/Semiconductors" TargetMode="External"/><Relationship Id="rId20" Type="http://schemas.openxmlformats.org/officeDocument/2006/relationships/hyperlink" Target="http://en.wikipedia.org/wiki/Fumigation" TargetMode="External"/><Relationship Id="rId29" Type="http://schemas.openxmlformats.org/officeDocument/2006/relationships/hyperlink" Target="http://en.wikipedia.org/wiki/Water" TargetMode="External"/><Relationship Id="rId1" Type="http://schemas.openxmlformats.org/officeDocument/2006/relationships/slideLayout" Target="../slideLayouts/slideLayout12.xml"/><Relationship Id="rId6" Type="http://schemas.openxmlformats.org/officeDocument/2006/relationships/hyperlink" Target="http://en.wikipedia.org/wiki/Lithium_aluminium_hydride" TargetMode="External"/><Relationship Id="rId11" Type="http://schemas.openxmlformats.org/officeDocument/2006/relationships/hyperlink" Target="http://en.wikipedia.org/wiki/Borane" TargetMode="External"/><Relationship Id="rId24" Type="http://schemas.openxmlformats.org/officeDocument/2006/relationships/hyperlink" Target="http://en.wikipedia.org/wiki/Coolant" TargetMode="External"/><Relationship Id="rId5" Type="http://schemas.openxmlformats.org/officeDocument/2006/relationships/hyperlink" Target="http://en.wikipedia.org/wiki/Cold_fusion" TargetMode="External"/><Relationship Id="rId15" Type="http://schemas.openxmlformats.org/officeDocument/2006/relationships/hyperlink" Target="http://en.wikipedia.org/wiki/Doping_(semiconductor)" TargetMode="External"/><Relationship Id="rId23" Type="http://schemas.openxmlformats.org/officeDocument/2006/relationships/hyperlink" Target="http://en.wikipedia.org/wiki/Ammonia" TargetMode="External"/><Relationship Id="rId28" Type="http://schemas.openxmlformats.org/officeDocument/2006/relationships/hyperlink" Target="http://en.wikipedia.org/wiki/Natural_gas" TargetMode="External"/><Relationship Id="rId10" Type="http://schemas.openxmlformats.org/officeDocument/2006/relationships/hyperlink" Target="http://en.wikipedia.org/wiki/Diborane" TargetMode="External"/><Relationship Id="rId19" Type="http://schemas.openxmlformats.org/officeDocument/2006/relationships/hyperlink" Target="http://en.wikipedia.org/wiki/Phosphine" TargetMode="External"/><Relationship Id="rId4" Type="http://schemas.openxmlformats.org/officeDocument/2006/relationships/hyperlink" Target="http://en.wikipedia.org/wiki/Palladium_hydride" TargetMode="External"/><Relationship Id="rId9" Type="http://schemas.openxmlformats.org/officeDocument/2006/relationships/hyperlink" Target="http://en.wikipedia.org/wiki/Sodium_hydride" TargetMode="External"/><Relationship Id="rId14" Type="http://schemas.openxmlformats.org/officeDocument/2006/relationships/hyperlink" Target="http://en.wikipedia.org/wiki/Arsine" TargetMode="External"/><Relationship Id="rId22" Type="http://schemas.openxmlformats.org/officeDocument/2006/relationships/hyperlink" Target="http://en.wikipedia.org/wiki/Composite_material" TargetMode="External"/><Relationship Id="rId27" Type="http://schemas.openxmlformats.org/officeDocument/2006/relationships/hyperlink" Target="http://en.wikipedia.org/wiki/Hydrogen_sulfide" TargetMode="External"/><Relationship Id="rId30" Type="http://schemas.openxmlformats.org/officeDocument/2006/relationships/hyperlink" Target="http://en.wikipedia.org/wiki/Hydrocarbon" TargetMode="External"/></Relationships>
</file>

<file path=ppt/slides/_rels/slide2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0.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6" Type="http://schemas.openxmlformats.org/officeDocument/2006/relationships/image" Target="../media/image16.jpeg"/><Relationship Id="rId5" Type="http://schemas.openxmlformats.org/officeDocument/2006/relationships/image" Target="../media/image15.emf"/><Relationship Id="rId4" Type="http://schemas.openxmlformats.org/officeDocument/2006/relationships/oleObject" Target="../embeddings/oleObject1.bin"/></Relationships>
</file>

<file path=ppt/slides/_rels/slide41.xml.rels><?xml version="1.0" encoding="UTF-8" standalone="yes"?>
<Relationships xmlns="http://schemas.openxmlformats.org/package/2006/relationships"><Relationship Id="rId8" Type="http://schemas.openxmlformats.org/officeDocument/2006/relationships/image" Target="../media/image19.emf"/><Relationship Id="rId3" Type="http://schemas.openxmlformats.org/officeDocument/2006/relationships/oleObject" Target="../embeddings/oleObject2.bin"/><Relationship Id="rId7" Type="http://schemas.openxmlformats.org/officeDocument/2006/relationships/oleObject" Target="../embeddings/oleObject4.bin"/><Relationship Id="rId12" Type="http://schemas.openxmlformats.org/officeDocument/2006/relationships/image" Target="../media/image21.emf"/><Relationship Id="rId2" Type="http://schemas.openxmlformats.org/officeDocument/2006/relationships/slideLayout" Target="../slideLayouts/slideLayout6.xml"/><Relationship Id="rId1" Type="http://schemas.openxmlformats.org/officeDocument/2006/relationships/vmlDrawing" Target="../drawings/vmlDrawing2.vml"/><Relationship Id="rId6" Type="http://schemas.openxmlformats.org/officeDocument/2006/relationships/image" Target="../media/image18.wmf"/><Relationship Id="rId11" Type="http://schemas.openxmlformats.org/officeDocument/2006/relationships/oleObject" Target="../embeddings/oleObject6.bin"/><Relationship Id="rId5" Type="http://schemas.openxmlformats.org/officeDocument/2006/relationships/oleObject" Target="../embeddings/oleObject3.bin"/><Relationship Id="rId10" Type="http://schemas.openxmlformats.org/officeDocument/2006/relationships/image" Target="../media/image20.emf"/><Relationship Id="rId4" Type="http://schemas.openxmlformats.org/officeDocument/2006/relationships/image" Target="../media/image17.wmf"/><Relationship Id="rId9" Type="http://schemas.openxmlformats.org/officeDocument/2006/relationships/oleObject" Target="../embeddings/oleObject5.bin"/></Relationships>
</file>

<file path=ppt/slides/_rels/slide42.xml.rels><?xml version="1.0" encoding="UTF-8" standalone="yes"?>
<Relationships xmlns="http://schemas.openxmlformats.org/package/2006/relationships"><Relationship Id="rId8" Type="http://schemas.openxmlformats.org/officeDocument/2006/relationships/image" Target="../media/image24.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6.xml"/><Relationship Id="rId1" Type="http://schemas.openxmlformats.org/officeDocument/2006/relationships/vmlDrawing" Target="../drawings/vmlDrawing3.vml"/><Relationship Id="rId6" Type="http://schemas.openxmlformats.org/officeDocument/2006/relationships/image" Target="../media/image23.wmf"/><Relationship Id="rId5" Type="http://schemas.openxmlformats.org/officeDocument/2006/relationships/oleObject" Target="../embeddings/oleObject8.bin"/><Relationship Id="rId4" Type="http://schemas.openxmlformats.org/officeDocument/2006/relationships/image" Target="../media/image22.wmf"/></Relationships>
</file>

<file path=ppt/slides/_rels/slide43.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8" Type="http://schemas.openxmlformats.org/officeDocument/2006/relationships/image" Target="../media/image29.emf"/><Relationship Id="rId3" Type="http://schemas.openxmlformats.org/officeDocument/2006/relationships/oleObject" Target="../embeddings/oleObject10.bin"/><Relationship Id="rId7" Type="http://schemas.openxmlformats.org/officeDocument/2006/relationships/oleObject" Target="../embeddings/oleObject12.bin"/><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28.emf"/><Relationship Id="rId5" Type="http://schemas.openxmlformats.org/officeDocument/2006/relationships/oleObject" Target="../embeddings/oleObject11.bin"/><Relationship Id="rId4" Type="http://schemas.openxmlformats.org/officeDocument/2006/relationships/image" Target="../media/image27.emf"/></Relationships>
</file>

<file path=ppt/slides/_rels/slide45.xml.rels><?xml version="1.0" encoding="UTF-8" standalone="yes"?>
<Relationships xmlns="http://schemas.openxmlformats.org/package/2006/relationships"><Relationship Id="rId8" Type="http://schemas.openxmlformats.org/officeDocument/2006/relationships/image" Target="../media/image32.emf"/><Relationship Id="rId3" Type="http://schemas.openxmlformats.org/officeDocument/2006/relationships/oleObject" Target="../embeddings/oleObject13.bin"/><Relationship Id="rId7" Type="http://schemas.openxmlformats.org/officeDocument/2006/relationships/oleObject" Target="../embeddings/oleObject15.bin"/><Relationship Id="rId12" Type="http://schemas.openxmlformats.org/officeDocument/2006/relationships/image" Target="../media/image34.emf"/><Relationship Id="rId2" Type="http://schemas.openxmlformats.org/officeDocument/2006/relationships/slideLayout" Target="../slideLayouts/slideLayout6.xml"/><Relationship Id="rId1" Type="http://schemas.openxmlformats.org/officeDocument/2006/relationships/vmlDrawing" Target="../drawings/vmlDrawing5.vml"/><Relationship Id="rId6" Type="http://schemas.openxmlformats.org/officeDocument/2006/relationships/image" Target="../media/image31.emf"/><Relationship Id="rId11" Type="http://schemas.openxmlformats.org/officeDocument/2006/relationships/oleObject" Target="../embeddings/oleObject17.bin"/><Relationship Id="rId5" Type="http://schemas.openxmlformats.org/officeDocument/2006/relationships/oleObject" Target="../embeddings/oleObject14.bin"/><Relationship Id="rId10" Type="http://schemas.openxmlformats.org/officeDocument/2006/relationships/image" Target="../media/image33.emf"/><Relationship Id="rId4" Type="http://schemas.openxmlformats.org/officeDocument/2006/relationships/image" Target="../media/image30.emf"/><Relationship Id="rId9" Type="http://schemas.openxmlformats.org/officeDocument/2006/relationships/oleObject" Target="../embeddings/oleObject16.bin"/></Relationships>
</file>

<file path=ppt/slides/_rels/slide46.xml.rels><?xml version="1.0" encoding="UTF-8" standalone="yes"?>
<Relationships xmlns="http://schemas.openxmlformats.org/package/2006/relationships"><Relationship Id="rId8" Type="http://schemas.openxmlformats.org/officeDocument/2006/relationships/image" Target="../media/image37.emf"/><Relationship Id="rId3" Type="http://schemas.openxmlformats.org/officeDocument/2006/relationships/oleObject" Target="../embeddings/oleObject18.bin"/><Relationship Id="rId7" Type="http://schemas.openxmlformats.org/officeDocument/2006/relationships/oleObject" Target="../embeddings/oleObject20.bin"/><Relationship Id="rId2" Type="http://schemas.openxmlformats.org/officeDocument/2006/relationships/slideLayout" Target="../slideLayouts/slideLayout6.xml"/><Relationship Id="rId1" Type="http://schemas.openxmlformats.org/officeDocument/2006/relationships/vmlDrawing" Target="../drawings/vmlDrawing6.vml"/><Relationship Id="rId6" Type="http://schemas.openxmlformats.org/officeDocument/2006/relationships/image" Target="../media/image36.emf"/><Relationship Id="rId5" Type="http://schemas.openxmlformats.org/officeDocument/2006/relationships/oleObject" Target="../embeddings/oleObject19.bin"/><Relationship Id="rId4" Type="http://schemas.openxmlformats.org/officeDocument/2006/relationships/image" Target="../media/image35.emf"/></Relationships>
</file>

<file path=ppt/slides/_rels/slide47.xml.rels><?xml version="1.0" encoding="UTF-8" standalone="yes"?>
<Relationships xmlns="http://schemas.openxmlformats.org/package/2006/relationships"><Relationship Id="rId8" Type="http://schemas.openxmlformats.org/officeDocument/2006/relationships/image" Target="../media/image40.e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39.emf"/><Relationship Id="rId5" Type="http://schemas.openxmlformats.org/officeDocument/2006/relationships/oleObject" Target="../embeddings/oleObject22.bin"/><Relationship Id="rId10" Type="http://schemas.openxmlformats.org/officeDocument/2006/relationships/image" Target="../media/image41.emf"/><Relationship Id="rId4" Type="http://schemas.openxmlformats.org/officeDocument/2006/relationships/image" Target="../media/image38.emf"/><Relationship Id="rId9" Type="http://schemas.openxmlformats.org/officeDocument/2006/relationships/oleObject" Target="../embeddings/oleObject24.bin"/></Relationships>
</file>

<file path=ppt/slides/_rels/slide4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6.xml"/><Relationship Id="rId1" Type="http://schemas.openxmlformats.org/officeDocument/2006/relationships/vmlDrawing" Target="../drawings/vmlDrawing8.vml"/><Relationship Id="rId6" Type="http://schemas.openxmlformats.org/officeDocument/2006/relationships/image" Target="../media/image43.emf"/><Relationship Id="rId5" Type="http://schemas.openxmlformats.org/officeDocument/2006/relationships/oleObject" Target="../embeddings/oleObject26.bin"/><Relationship Id="rId4" Type="http://schemas.openxmlformats.org/officeDocument/2006/relationships/image" Target="../media/image42.emf"/></Relationships>
</file>

<file path=ppt/slides/_rels/slide4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0.xml.rels><?xml version="1.0" encoding="UTF-8" standalone="yes"?>
<Relationships xmlns="http://schemas.openxmlformats.org/package/2006/relationships"><Relationship Id="rId2" Type="http://schemas.openxmlformats.org/officeDocument/2006/relationships/image" Target="../media/image44.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45.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slideLayout" Target="../slideLayouts/slideLayout6.xml"/><Relationship Id="rId1" Type="http://schemas.openxmlformats.org/officeDocument/2006/relationships/vmlDrawing" Target="../drawings/vmlDrawing9.vml"/><Relationship Id="rId6" Type="http://schemas.openxmlformats.org/officeDocument/2006/relationships/image" Target="../media/image47.wmf"/><Relationship Id="rId5" Type="http://schemas.openxmlformats.org/officeDocument/2006/relationships/oleObject" Target="../embeddings/oleObject28.bin"/><Relationship Id="rId4" Type="http://schemas.openxmlformats.org/officeDocument/2006/relationships/image" Target="../media/image46.wmf"/></Relationships>
</file>

<file path=ppt/slides/_rels/slide55.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30.bin"/><Relationship Id="rId7" Type="http://schemas.openxmlformats.org/officeDocument/2006/relationships/oleObject" Target="../embeddings/oleObject32.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50.wmf"/><Relationship Id="rId5" Type="http://schemas.openxmlformats.org/officeDocument/2006/relationships/oleObject" Target="../embeddings/oleObject31.bin"/><Relationship Id="rId4" Type="http://schemas.openxmlformats.org/officeDocument/2006/relationships/image" Target="../media/image49.wmf"/></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normAutofit/>
          </a:bodyPr>
          <a:lstStyle/>
          <a:p>
            <a:r>
              <a:rPr lang="en-US" smtClean="0"/>
              <a:t>HYDROGEN </a:t>
            </a:r>
            <a:br>
              <a:rPr lang="en-US" smtClean="0"/>
            </a:br>
            <a:r>
              <a:rPr lang="en-US" smtClean="0"/>
              <a:t>UNIT 9</a:t>
            </a:r>
          </a:p>
        </p:txBody>
      </p:sp>
      <p:sp>
        <p:nvSpPr>
          <p:cNvPr id="3" name="Subtitle 2"/>
          <p:cNvSpPr>
            <a:spLocks noGrp="1"/>
          </p:cNvSpPr>
          <p:nvPr>
            <p:ph type="subTitle" idx="1"/>
          </p:nvPr>
        </p:nvSpPr>
        <p:spPr/>
        <p:txBody>
          <a:bodyPr rtlCol="0">
            <a:normAutofit/>
          </a:bodyPr>
          <a:lstStyle/>
          <a:p>
            <a:pPr fontAlgn="auto">
              <a:spcAft>
                <a:spcPts val="0"/>
              </a:spcAft>
              <a:buFont typeface="Arial" pitchFamily="34" charset="0"/>
              <a:buNone/>
              <a:defRPr/>
            </a:pPr>
            <a:r>
              <a:rPr lang="en-US" sz="1800" dirty="0" smtClean="0"/>
              <a:t>Made By – </a:t>
            </a:r>
            <a:r>
              <a:rPr lang="en-US" sz="1800" dirty="0" err="1" smtClean="0"/>
              <a:t>Manas</a:t>
            </a:r>
            <a:r>
              <a:rPr lang="en-US" sz="1800" dirty="0" smtClean="0"/>
              <a:t> </a:t>
            </a:r>
            <a:r>
              <a:rPr lang="en-US" sz="1800" dirty="0" err="1" smtClean="0"/>
              <a:t>Mahajan</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50"/>
            <a:ext cx="8329613" cy="5268913"/>
          </a:xfrm>
        </p:spPr>
        <p:txBody>
          <a:bodyPr rtlCol="0">
            <a:normAutofit/>
          </a:bodyPr>
          <a:lstStyle/>
          <a:p>
            <a:pPr fontAlgn="auto">
              <a:spcAft>
                <a:spcPts val="0"/>
              </a:spcAft>
              <a:buFont typeface="Arial" pitchFamily="34" charset="0"/>
              <a:buChar char="•"/>
              <a:defRPr/>
            </a:pPr>
            <a:r>
              <a:rPr lang="en-US" dirty="0" smtClean="0"/>
              <a:t>Chemical properties</a:t>
            </a:r>
          </a:p>
          <a:p>
            <a:pPr marL="514350" indent="-514350" fontAlgn="auto">
              <a:spcAft>
                <a:spcPts val="0"/>
              </a:spcAft>
              <a:buFont typeface="+mj-lt"/>
              <a:buAutoNum type="arabicPeriod"/>
              <a:defRPr/>
            </a:pPr>
            <a:r>
              <a:rPr lang="en-US" dirty="0" smtClean="0"/>
              <a:t>Reaction with halogen</a:t>
            </a:r>
          </a:p>
          <a:p>
            <a:pPr marL="514350" indent="-514350" fontAlgn="auto">
              <a:spcAft>
                <a:spcPts val="0"/>
              </a:spcAft>
              <a:buFont typeface="Arial" pitchFamily="34" charset="0"/>
              <a:buNone/>
              <a:defRPr/>
            </a:pPr>
            <a:r>
              <a:rPr lang="en-US" dirty="0" smtClean="0"/>
              <a:t>       H</a:t>
            </a:r>
            <a:r>
              <a:rPr lang="en-US" baseline="-25000" dirty="0" smtClean="0"/>
              <a:t>2</a:t>
            </a:r>
            <a:r>
              <a:rPr lang="en-US" dirty="0" smtClean="0"/>
              <a:t>(g)+X</a:t>
            </a:r>
            <a:r>
              <a:rPr lang="en-US" baseline="-25000" dirty="0" smtClean="0"/>
              <a:t>2</a:t>
            </a:r>
            <a:r>
              <a:rPr lang="en-US" dirty="0" smtClean="0"/>
              <a:t>(g)</a:t>
            </a:r>
            <a:r>
              <a:rPr lang="en-US" baseline="-25000" dirty="0" smtClean="0"/>
              <a:t>                         </a:t>
            </a:r>
            <a:r>
              <a:rPr lang="en-US" dirty="0" smtClean="0"/>
              <a:t>2HX(g) (X= F, </a:t>
            </a:r>
            <a:r>
              <a:rPr lang="en-US" dirty="0" err="1" smtClean="0"/>
              <a:t>Cl</a:t>
            </a:r>
            <a:r>
              <a:rPr lang="en-US" dirty="0" smtClean="0"/>
              <a:t>, Br, I)</a:t>
            </a:r>
          </a:p>
          <a:p>
            <a:pPr marL="514350" indent="-514350" fontAlgn="auto">
              <a:spcAft>
                <a:spcPts val="0"/>
              </a:spcAft>
              <a:buFont typeface="Arial" pitchFamily="34" charset="0"/>
              <a:buNone/>
              <a:defRPr/>
            </a:pPr>
            <a:r>
              <a:rPr lang="en-US" sz="3000" dirty="0" smtClean="0">
                <a:solidFill>
                  <a:srgbClr val="0099CC"/>
                </a:solidFill>
              </a:rPr>
              <a:t>2.</a:t>
            </a:r>
            <a:r>
              <a:rPr lang="en-US" dirty="0" smtClean="0"/>
              <a:t>	Reaction with </a:t>
            </a:r>
            <a:r>
              <a:rPr lang="en-US" dirty="0" err="1" smtClean="0"/>
              <a:t>dioxygen</a:t>
            </a:r>
            <a:endParaRPr lang="en-US" dirty="0" smtClean="0"/>
          </a:p>
          <a:p>
            <a:pPr marL="514350" indent="-514350" fontAlgn="auto">
              <a:spcAft>
                <a:spcPts val="0"/>
              </a:spcAft>
              <a:buFont typeface="Arial" pitchFamily="34" charset="0"/>
              <a:buNone/>
              <a:defRPr/>
            </a:pPr>
            <a:r>
              <a:rPr lang="en-US" dirty="0" smtClean="0"/>
              <a:t>       H</a:t>
            </a:r>
            <a:r>
              <a:rPr lang="en-US" baseline="-25000" dirty="0" smtClean="0"/>
              <a:t>2</a:t>
            </a:r>
            <a:r>
              <a:rPr lang="en-US" dirty="0" smtClean="0"/>
              <a:t>(g)+O</a:t>
            </a:r>
            <a:r>
              <a:rPr lang="en-US" baseline="-25000" dirty="0" smtClean="0"/>
              <a:t>2</a:t>
            </a:r>
            <a:r>
              <a:rPr lang="en-US" dirty="0" smtClean="0"/>
              <a:t>(g)</a:t>
            </a:r>
            <a:r>
              <a:rPr lang="en-US" baseline="-25000" dirty="0" smtClean="0"/>
              <a:t>                </a:t>
            </a:r>
            <a:r>
              <a:rPr lang="en-US" dirty="0" smtClean="0"/>
              <a:t>2H</a:t>
            </a:r>
            <a:r>
              <a:rPr lang="en-US" baseline="-25000" dirty="0" smtClean="0"/>
              <a:t>2</a:t>
            </a:r>
            <a:r>
              <a:rPr lang="en-US" dirty="0" smtClean="0"/>
              <a:t>O(l)</a:t>
            </a:r>
          </a:p>
          <a:p>
            <a:pPr marL="514350" indent="-514350" fontAlgn="auto">
              <a:spcAft>
                <a:spcPts val="0"/>
              </a:spcAft>
              <a:buFont typeface="Arial" pitchFamily="34" charset="0"/>
              <a:buNone/>
              <a:defRPr/>
            </a:pPr>
            <a:r>
              <a:rPr lang="en-US" sz="3000" dirty="0" smtClean="0">
                <a:solidFill>
                  <a:srgbClr val="0099CC"/>
                </a:solidFill>
              </a:rPr>
              <a:t>3.</a:t>
            </a:r>
            <a:r>
              <a:rPr lang="en-US" dirty="0" smtClean="0"/>
              <a:t>	Reaction with </a:t>
            </a:r>
            <a:r>
              <a:rPr lang="en-US" dirty="0" err="1" smtClean="0"/>
              <a:t>dinitrogen</a:t>
            </a:r>
            <a:endParaRPr lang="en-US" dirty="0" smtClean="0"/>
          </a:p>
          <a:p>
            <a:pPr marL="514350" indent="-514350" fontAlgn="auto">
              <a:spcAft>
                <a:spcPts val="0"/>
              </a:spcAft>
              <a:buFont typeface="Arial" pitchFamily="34" charset="0"/>
              <a:buNone/>
              <a:defRPr/>
            </a:pPr>
            <a:r>
              <a:rPr lang="en-US" dirty="0" smtClean="0"/>
              <a:t>       3H</a:t>
            </a:r>
            <a:r>
              <a:rPr lang="en-US" baseline="-25000" dirty="0" smtClean="0"/>
              <a:t>2</a:t>
            </a:r>
            <a:r>
              <a:rPr lang="en-US" dirty="0" smtClean="0"/>
              <a:t>(g)+N</a:t>
            </a:r>
            <a:r>
              <a:rPr lang="en-US" baseline="-25000" dirty="0" smtClean="0"/>
              <a:t>2</a:t>
            </a:r>
            <a:r>
              <a:rPr lang="en-US" dirty="0" smtClean="0"/>
              <a:t>(g)        2NH</a:t>
            </a:r>
            <a:r>
              <a:rPr lang="en-US" baseline="-25000" dirty="0" smtClean="0"/>
              <a:t>3</a:t>
            </a:r>
            <a:r>
              <a:rPr lang="en-US" dirty="0" smtClean="0"/>
              <a:t>(g)</a:t>
            </a:r>
            <a:endParaRPr lang="en-US" baseline="-25000" dirty="0" smtClean="0"/>
          </a:p>
          <a:p>
            <a:pPr marL="514350" indent="-514350" fontAlgn="auto">
              <a:spcAft>
                <a:spcPts val="0"/>
              </a:spcAft>
              <a:buFont typeface="Arial" pitchFamily="34" charset="0"/>
              <a:buAutoNum type="arabicPeriod" startAt="4"/>
              <a:defRPr/>
            </a:pPr>
            <a:r>
              <a:rPr lang="en-US" dirty="0" smtClean="0"/>
              <a:t>Reaction with metals</a:t>
            </a:r>
          </a:p>
          <a:p>
            <a:pPr marL="514350" indent="-514350" fontAlgn="auto">
              <a:spcAft>
                <a:spcPts val="0"/>
              </a:spcAft>
              <a:buFont typeface="Arial" pitchFamily="34" charset="0"/>
              <a:buNone/>
              <a:defRPr/>
            </a:pPr>
            <a:r>
              <a:rPr lang="en-US" dirty="0" smtClean="0"/>
              <a:t>       H</a:t>
            </a:r>
            <a:r>
              <a:rPr lang="en-US" baseline="-25000" dirty="0" smtClean="0"/>
              <a:t>2</a:t>
            </a:r>
            <a:r>
              <a:rPr lang="en-US" dirty="0" smtClean="0"/>
              <a:t>(g)+2M(g)       2MH(s) (M is an alkali metal)</a:t>
            </a:r>
            <a:endParaRPr lang="en-IN" dirty="0"/>
          </a:p>
        </p:txBody>
      </p:sp>
      <p:cxnSp>
        <p:nvCxnSpPr>
          <p:cNvPr id="5" name="Straight Arrow Connector 4"/>
          <p:cNvCxnSpPr/>
          <p:nvPr/>
        </p:nvCxnSpPr>
        <p:spPr>
          <a:xfrm>
            <a:off x="2286000" y="2043113"/>
            <a:ext cx="1571625"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3" name="Straight Arrow Connector 12"/>
          <p:cNvCxnSpPr/>
          <p:nvPr/>
        </p:nvCxnSpPr>
        <p:spPr>
          <a:xfrm>
            <a:off x="2509837" y="2974975"/>
            <a:ext cx="928688"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Straight Arrow Connector 13"/>
          <p:cNvCxnSpPr/>
          <p:nvPr/>
        </p:nvCxnSpPr>
        <p:spPr>
          <a:xfrm>
            <a:off x="2667000" y="3960812"/>
            <a:ext cx="64293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5" name="Straight Arrow Connector 14"/>
          <p:cNvCxnSpPr/>
          <p:nvPr/>
        </p:nvCxnSpPr>
        <p:spPr>
          <a:xfrm>
            <a:off x="2586037" y="4875212"/>
            <a:ext cx="64293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3319" name="TextBox 15"/>
          <p:cNvSpPr txBox="1">
            <a:spLocks noChangeArrowheads="1"/>
          </p:cNvSpPr>
          <p:nvPr/>
        </p:nvSpPr>
        <p:spPr bwMode="auto">
          <a:xfrm>
            <a:off x="2382837" y="1828800"/>
            <a:ext cx="13319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catalyst or heating</a:t>
            </a:r>
            <a:endParaRPr lang="en-IN" sz="1200"/>
          </a:p>
        </p:txBody>
      </p:sp>
      <p:sp>
        <p:nvSpPr>
          <p:cNvPr id="13320" name="TextBox 18"/>
          <p:cNvSpPr txBox="1">
            <a:spLocks noChangeArrowheads="1"/>
          </p:cNvSpPr>
          <p:nvPr/>
        </p:nvSpPr>
        <p:spPr bwMode="auto">
          <a:xfrm>
            <a:off x="2438400" y="2719387"/>
            <a:ext cx="10223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673K,200atm</a:t>
            </a:r>
            <a:endParaRPr lang="en-IN" sz="1200"/>
          </a:p>
        </p:txBody>
      </p:sp>
      <p:sp>
        <p:nvSpPr>
          <p:cNvPr id="13321" name="TextBox 19"/>
          <p:cNvSpPr txBox="1">
            <a:spLocks noChangeArrowheads="1"/>
          </p:cNvSpPr>
          <p:nvPr/>
        </p:nvSpPr>
        <p:spPr bwMode="auto">
          <a:xfrm>
            <a:off x="2795587" y="2924175"/>
            <a:ext cx="3302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Fe</a:t>
            </a:r>
            <a:endParaRPr lang="en-IN" sz="1200"/>
          </a:p>
        </p:txBody>
      </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75"/>
            <a:ext cx="8229600" cy="5411788"/>
          </a:xfrm>
        </p:spPr>
        <p:txBody>
          <a:bodyPr rtlCol="0">
            <a:normAutofit/>
          </a:bodyPr>
          <a:lstStyle/>
          <a:p>
            <a:pPr marL="514350" indent="-514350" fontAlgn="auto">
              <a:spcAft>
                <a:spcPts val="0"/>
              </a:spcAft>
              <a:buFont typeface="Arial" pitchFamily="34" charset="0"/>
              <a:buNone/>
              <a:defRPr/>
            </a:pPr>
            <a:r>
              <a:rPr lang="en-US" sz="3000" dirty="0" smtClean="0">
                <a:solidFill>
                  <a:srgbClr val="0099CC"/>
                </a:solidFill>
              </a:rPr>
              <a:t>5.</a:t>
            </a:r>
            <a:r>
              <a:rPr lang="en-US" dirty="0" smtClean="0"/>
              <a:t>	Reaction with metal ions and metal oxides</a:t>
            </a:r>
          </a:p>
          <a:p>
            <a:pPr marL="514350" indent="-514350" fontAlgn="auto">
              <a:spcAft>
                <a:spcPts val="0"/>
              </a:spcAft>
              <a:buFont typeface="Arial" pitchFamily="34" charset="0"/>
              <a:buNone/>
              <a:defRPr/>
            </a:pPr>
            <a:r>
              <a:rPr lang="en-US" dirty="0" smtClean="0"/>
              <a:t>       H</a:t>
            </a:r>
            <a:r>
              <a:rPr lang="en-US" baseline="-25000" dirty="0" smtClean="0"/>
              <a:t>2</a:t>
            </a:r>
            <a:r>
              <a:rPr lang="en-US" dirty="0" smtClean="0"/>
              <a:t>(g)+Pd</a:t>
            </a:r>
            <a:r>
              <a:rPr lang="en-US" baseline="30000" dirty="0" smtClean="0"/>
              <a:t>2+</a:t>
            </a:r>
            <a:r>
              <a:rPr lang="en-US" dirty="0" smtClean="0"/>
              <a:t>(</a:t>
            </a:r>
            <a:r>
              <a:rPr lang="en-US" dirty="0" err="1" smtClean="0"/>
              <a:t>aq</a:t>
            </a:r>
            <a:r>
              <a:rPr lang="en-US" dirty="0" smtClean="0"/>
              <a:t>)        Pd(s)+2H</a:t>
            </a:r>
            <a:r>
              <a:rPr lang="en-US" baseline="30000" dirty="0" smtClean="0"/>
              <a:t>+</a:t>
            </a:r>
            <a:r>
              <a:rPr lang="en-US" dirty="0" smtClean="0"/>
              <a:t>(</a:t>
            </a:r>
            <a:r>
              <a:rPr lang="en-US" dirty="0" err="1" smtClean="0"/>
              <a:t>aq</a:t>
            </a:r>
            <a:r>
              <a:rPr lang="en-US" dirty="0" smtClean="0"/>
              <a:t>)</a:t>
            </a:r>
          </a:p>
          <a:p>
            <a:pPr marL="514350" indent="-514350" fontAlgn="auto">
              <a:spcAft>
                <a:spcPts val="0"/>
              </a:spcAft>
              <a:buFont typeface="Arial" pitchFamily="34" charset="0"/>
              <a:buNone/>
              <a:defRPr/>
            </a:pPr>
            <a:r>
              <a:rPr lang="en-US" dirty="0" smtClean="0"/>
              <a:t>      yH</a:t>
            </a:r>
            <a:r>
              <a:rPr lang="en-US" baseline="-25000" dirty="0" smtClean="0"/>
              <a:t>2</a:t>
            </a:r>
            <a:r>
              <a:rPr lang="en-US" dirty="0" smtClean="0"/>
              <a:t>(g)+</a:t>
            </a:r>
            <a:r>
              <a:rPr lang="en-US" dirty="0" err="1" smtClean="0"/>
              <a:t>M</a:t>
            </a:r>
            <a:r>
              <a:rPr lang="en-US" baseline="-25000" dirty="0" err="1" smtClean="0"/>
              <a:t>x</a:t>
            </a:r>
            <a:r>
              <a:rPr lang="en-US" dirty="0" err="1" smtClean="0"/>
              <a:t>O</a:t>
            </a:r>
            <a:r>
              <a:rPr lang="en-US" baseline="-25000" dirty="0" err="1" smtClean="0"/>
              <a:t>y</a:t>
            </a:r>
            <a:r>
              <a:rPr lang="en-US" dirty="0" smtClean="0"/>
              <a:t>(s)        </a:t>
            </a:r>
            <a:r>
              <a:rPr lang="en-US" dirty="0" err="1" smtClean="0"/>
              <a:t>xM</a:t>
            </a:r>
            <a:r>
              <a:rPr lang="en-US" dirty="0" smtClean="0"/>
              <a:t>(s)+yH</a:t>
            </a:r>
            <a:r>
              <a:rPr lang="en-US" baseline="-25000" dirty="0" smtClean="0"/>
              <a:t>2</a:t>
            </a:r>
            <a:r>
              <a:rPr lang="en-US" dirty="0" smtClean="0"/>
              <a:t>O(l)</a:t>
            </a:r>
          </a:p>
          <a:p>
            <a:pPr marL="514350" indent="-514350" fontAlgn="auto">
              <a:spcAft>
                <a:spcPts val="0"/>
              </a:spcAft>
              <a:buFont typeface="Arial" pitchFamily="34" charset="0"/>
              <a:buAutoNum type="arabicPeriod" startAt="6"/>
              <a:defRPr/>
            </a:pPr>
            <a:r>
              <a:rPr lang="en-US" dirty="0" smtClean="0"/>
              <a:t>Reactions with organic compounds</a:t>
            </a:r>
          </a:p>
          <a:p>
            <a:pPr marL="571500" indent="-571500" fontAlgn="auto">
              <a:spcAft>
                <a:spcPts val="0"/>
              </a:spcAft>
              <a:buFont typeface="+mj-lt"/>
              <a:buAutoNum type="romanLcPeriod"/>
              <a:defRPr/>
            </a:pPr>
            <a:r>
              <a:rPr lang="en-US" dirty="0" smtClean="0"/>
              <a:t>Hydrogenation of vegetable oils using nickel as catalyst gives edible fats.</a:t>
            </a:r>
          </a:p>
          <a:p>
            <a:pPr marL="571500" indent="-571500" fontAlgn="auto">
              <a:spcAft>
                <a:spcPts val="0"/>
              </a:spcAft>
              <a:buFont typeface="+mj-lt"/>
              <a:buAutoNum type="romanLcPeriod"/>
              <a:defRPr/>
            </a:pPr>
            <a:r>
              <a:rPr lang="en-US" dirty="0" err="1" smtClean="0"/>
              <a:t>Hydroformylation</a:t>
            </a:r>
            <a:r>
              <a:rPr lang="en-US" dirty="0" smtClean="0"/>
              <a:t> of olefins yields </a:t>
            </a:r>
            <a:r>
              <a:rPr lang="en-US" dirty="0" err="1" smtClean="0"/>
              <a:t>aldehydes</a:t>
            </a:r>
            <a:r>
              <a:rPr lang="en-US" dirty="0" smtClean="0"/>
              <a:t> which further undergo reduction to give alcohols.</a:t>
            </a:r>
          </a:p>
          <a:p>
            <a:pPr marL="571500" indent="-571500" fontAlgn="auto">
              <a:spcAft>
                <a:spcPts val="0"/>
              </a:spcAft>
              <a:buFont typeface="Arial" pitchFamily="34" charset="0"/>
              <a:buNone/>
              <a:defRPr/>
            </a:pPr>
            <a:r>
              <a:rPr lang="en-US" dirty="0" smtClean="0"/>
              <a:t>      H</a:t>
            </a:r>
            <a:r>
              <a:rPr lang="en-US" baseline="-25000" dirty="0" smtClean="0"/>
              <a:t>2</a:t>
            </a:r>
            <a:r>
              <a:rPr lang="en-US" dirty="0" smtClean="0"/>
              <a:t>+CO+RCH=CH</a:t>
            </a:r>
            <a:r>
              <a:rPr lang="en-US" baseline="-25000" dirty="0" smtClean="0"/>
              <a:t>2           </a:t>
            </a:r>
            <a:r>
              <a:rPr lang="en-US" dirty="0" smtClean="0"/>
              <a:t>RCH</a:t>
            </a:r>
            <a:r>
              <a:rPr lang="en-US" baseline="-25000" dirty="0" smtClean="0"/>
              <a:t>2</a:t>
            </a:r>
            <a:r>
              <a:rPr lang="en-US" dirty="0" smtClean="0"/>
              <a:t>CH</a:t>
            </a:r>
            <a:r>
              <a:rPr lang="en-US" baseline="-25000" dirty="0" smtClean="0"/>
              <a:t>2</a:t>
            </a:r>
            <a:r>
              <a:rPr lang="en-US" dirty="0" smtClean="0"/>
              <a:t>CHO</a:t>
            </a:r>
          </a:p>
          <a:p>
            <a:pPr marL="571500" indent="-571500" fontAlgn="auto">
              <a:spcAft>
                <a:spcPts val="0"/>
              </a:spcAft>
              <a:buFont typeface="Arial" pitchFamily="34" charset="0"/>
              <a:buNone/>
              <a:defRPr/>
            </a:pPr>
            <a:r>
              <a:rPr lang="en-US" dirty="0" smtClean="0"/>
              <a:t>      H</a:t>
            </a:r>
            <a:r>
              <a:rPr lang="en-US" baseline="-25000" dirty="0" smtClean="0"/>
              <a:t>2</a:t>
            </a:r>
            <a:r>
              <a:rPr lang="en-US" dirty="0" smtClean="0"/>
              <a:t>+RCH</a:t>
            </a:r>
            <a:r>
              <a:rPr lang="en-US" baseline="-25000" dirty="0" smtClean="0"/>
              <a:t>2</a:t>
            </a:r>
            <a:r>
              <a:rPr lang="en-US" dirty="0" smtClean="0"/>
              <a:t>CH</a:t>
            </a:r>
            <a:r>
              <a:rPr lang="en-US" baseline="-25000" dirty="0" smtClean="0"/>
              <a:t>2</a:t>
            </a:r>
            <a:r>
              <a:rPr lang="en-US" dirty="0" smtClean="0"/>
              <a:t>CHO        RCH</a:t>
            </a:r>
            <a:r>
              <a:rPr lang="en-US" baseline="-25000" dirty="0" smtClean="0"/>
              <a:t>2</a:t>
            </a:r>
            <a:r>
              <a:rPr lang="en-US" dirty="0" smtClean="0"/>
              <a:t>CH</a:t>
            </a:r>
            <a:r>
              <a:rPr lang="en-US" baseline="-25000" dirty="0" smtClean="0"/>
              <a:t>2</a:t>
            </a:r>
            <a:r>
              <a:rPr lang="en-US" dirty="0" smtClean="0"/>
              <a:t>CH</a:t>
            </a:r>
            <a:r>
              <a:rPr lang="en-US" baseline="-25000" dirty="0" smtClean="0"/>
              <a:t>2</a:t>
            </a:r>
            <a:r>
              <a:rPr lang="en-US" dirty="0" smtClean="0"/>
              <a:t>OH</a:t>
            </a:r>
            <a:endParaRPr lang="en-IN" dirty="0"/>
          </a:p>
        </p:txBody>
      </p:sp>
      <p:cxnSp>
        <p:nvCxnSpPr>
          <p:cNvPr id="4" name="Straight Arrow Connector 3"/>
          <p:cNvCxnSpPr/>
          <p:nvPr/>
        </p:nvCxnSpPr>
        <p:spPr>
          <a:xfrm>
            <a:off x="2895600" y="1439862"/>
            <a:ext cx="642938"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 name="Straight Arrow Connector 4"/>
          <p:cNvCxnSpPr/>
          <p:nvPr/>
        </p:nvCxnSpPr>
        <p:spPr>
          <a:xfrm>
            <a:off x="2895600" y="1939925"/>
            <a:ext cx="642938"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 name="Straight Arrow Connector 5"/>
          <p:cNvCxnSpPr/>
          <p:nvPr/>
        </p:nvCxnSpPr>
        <p:spPr>
          <a:xfrm>
            <a:off x="3014663" y="4875212"/>
            <a:ext cx="642937"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3014663" y="4397375"/>
            <a:ext cx="642937" cy="158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US" dirty="0" smtClean="0"/>
              <a:t>The largest single use of dihydrogen is in the synthesis of ammonia which is used in the manufacture of nitric acid and nitrogenous fertilizer.</a:t>
            </a:r>
          </a:p>
          <a:p>
            <a:pPr fontAlgn="auto">
              <a:spcAft>
                <a:spcPts val="0"/>
              </a:spcAft>
              <a:buFont typeface="Arial" pitchFamily="34" charset="0"/>
              <a:buChar char="•"/>
              <a:defRPr/>
            </a:pPr>
            <a:r>
              <a:rPr lang="en-US" dirty="0" smtClean="0"/>
              <a:t>Dihydrogen is used in the manufacture of polyunsaturated vegetable oils like </a:t>
            </a:r>
            <a:r>
              <a:rPr lang="en-US" dirty="0" err="1" smtClean="0"/>
              <a:t>soyabean</a:t>
            </a:r>
            <a:r>
              <a:rPr lang="en-US" dirty="0" smtClean="0"/>
              <a:t>, cotton seeds etc.</a:t>
            </a:r>
          </a:p>
          <a:p>
            <a:pPr fontAlgn="auto">
              <a:spcAft>
                <a:spcPts val="0"/>
              </a:spcAft>
              <a:buFont typeface="Arial" pitchFamily="34" charset="0"/>
              <a:buChar char="•"/>
              <a:defRPr/>
            </a:pPr>
            <a:r>
              <a:rPr lang="en-US" dirty="0" smtClean="0"/>
              <a:t>It is used in the manufacture of bulk organic chemicals, particularly methanol.</a:t>
            </a:r>
          </a:p>
          <a:p>
            <a:pPr algn="ctr" fontAlgn="auto">
              <a:spcAft>
                <a:spcPts val="0"/>
              </a:spcAft>
              <a:buFont typeface="Arial" pitchFamily="34" charset="0"/>
              <a:buNone/>
              <a:defRPr/>
            </a:pPr>
            <a:r>
              <a:rPr lang="en-US" dirty="0" smtClean="0"/>
              <a:t>CO(g)+2H</a:t>
            </a:r>
            <a:r>
              <a:rPr lang="en-US" baseline="-25000" dirty="0" smtClean="0"/>
              <a:t>2</a:t>
            </a:r>
            <a:r>
              <a:rPr lang="en-US" dirty="0" smtClean="0"/>
              <a:t>(g)       CH</a:t>
            </a:r>
            <a:r>
              <a:rPr lang="en-US" baseline="-25000" dirty="0" smtClean="0"/>
              <a:t>3</a:t>
            </a:r>
            <a:r>
              <a:rPr lang="en-US" dirty="0" smtClean="0"/>
              <a:t>OH(l)</a:t>
            </a:r>
          </a:p>
          <a:p>
            <a:pPr fontAlgn="auto">
              <a:spcAft>
                <a:spcPts val="0"/>
              </a:spcAft>
              <a:buFont typeface="Arial" pitchFamily="34" charset="0"/>
              <a:buNone/>
              <a:defRPr/>
            </a:pPr>
            <a:endParaRPr lang="en-IN" dirty="0"/>
          </a:p>
        </p:txBody>
      </p:sp>
      <p:sp>
        <p:nvSpPr>
          <p:cNvPr id="15362" name="Title 1"/>
          <p:cNvSpPr>
            <a:spLocks noGrp="1"/>
          </p:cNvSpPr>
          <p:nvPr>
            <p:ph type="title"/>
          </p:nvPr>
        </p:nvSpPr>
        <p:spPr/>
        <p:txBody>
          <a:bodyPr/>
          <a:lstStyle/>
          <a:p>
            <a:r>
              <a:rPr lang="en-US" b="1" smtClean="0"/>
              <a:t>USES OF DIHYDROGEN</a:t>
            </a:r>
            <a:endParaRPr lang="en-IN" b="1" smtClean="0"/>
          </a:p>
        </p:txBody>
      </p:sp>
      <p:sp>
        <p:nvSpPr>
          <p:cNvPr id="15364"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IN"/>
          </a:p>
        </p:txBody>
      </p:sp>
      <p:pic>
        <p:nvPicPr>
          <p:cNvPr id="15365"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95802" y="5648325"/>
            <a:ext cx="714375"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1" name="Straight Arrow Connector 10"/>
          <p:cNvCxnSpPr/>
          <p:nvPr/>
        </p:nvCxnSpPr>
        <p:spPr>
          <a:xfrm rot="10800000" flipH="1">
            <a:off x="4495801" y="5845538"/>
            <a:ext cx="657225" cy="127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714375"/>
            <a:ext cx="8229600" cy="5411788"/>
          </a:xfrm>
        </p:spPr>
        <p:txBody>
          <a:bodyPr/>
          <a:lstStyle/>
          <a:p>
            <a:r>
              <a:rPr lang="en-US" smtClean="0"/>
              <a:t>It is widely used for the manufacture of metal hydrides.</a:t>
            </a:r>
          </a:p>
          <a:p>
            <a:r>
              <a:rPr lang="en-US" smtClean="0"/>
              <a:t>It is used for the preparation of hydrogen chloride, a highly useful chemical.</a:t>
            </a:r>
          </a:p>
          <a:p>
            <a:r>
              <a:rPr lang="en-US" smtClean="0"/>
              <a:t>In metallurgical processes, it is used to reduce heavy metal oxides to metals.</a:t>
            </a:r>
          </a:p>
          <a:p>
            <a:r>
              <a:rPr lang="en-US" smtClean="0"/>
              <a:t>It is used as a rocket fuel is space research.</a:t>
            </a:r>
          </a:p>
          <a:p>
            <a:pPr>
              <a:buFont typeface="Arial" charset="0"/>
              <a:buNone/>
            </a:pPr>
            <a:endParaRPr lang="en-IN" smtClean="0"/>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813"/>
            <a:ext cx="8229600" cy="5340350"/>
          </a:xfrm>
        </p:spPr>
        <p:txBody>
          <a:bodyPr rtlCol="0">
            <a:normAutofit/>
          </a:bodyPr>
          <a:lstStyle/>
          <a:p>
            <a:pPr fontAlgn="auto">
              <a:spcAft>
                <a:spcPts val="0"/>
              </a:spcAft>
              <a:buFont typeface="Arial" pitchFamily="34" charset="0"/>
              <a:buChar char="•"/>
              <a:defRPr/>
            </a:pPr>
            <a:r>
              <a:rPr lang="en-US" dirty="0" smtClean="0"/>
              <a:t>Atomic hydrogen and oxy-hydrogen torches find use for cutting and </a:t>
            </a:r>
            <a:r>
              <a:rPr lang="en-US" dirty="0" err="1" smtClean="0"/>
              <a:t>weilding</a:t>
            </a:r>
            <a:r>
              <a:rPr lang="en-US" dirty="0" smtClean="0"/>
              <a:t> purposes. Atomic hydrogen atoms are allowed to recombine on the surface to be </a:t>
            </a:r>
            <a:r>
              <a:rPr lang="en-US" dirty="0" err="1" smtClean="0"/>
              <a:t>weilded</a:t>
            </a:r>
            <a:r>
              <a:rPr lang="en-US" dirty="0" smtClean="0"/>
              <a:t> to generate the temperature of 400K.</a:t>
            </a:r>
          </a:p>
          <a:p>
            <a:pPr fontAlgn="auto">
              <a:spcAft>
                <a:spcPts val="0"/>
              </a:spcAft>
              <a:buFont typeface="Arial" pitchFamily="34" charset="0"/>
              <a:buChar char="•"/>
              <a:defRPr/>
            </a:pPr>
            <a:r>
              <a:rPr lang="en-US" dirty="0" smtClean="0"/>
              <a:t>Dihydrogen is used in fuel cells for generating electrical energy. It has many advantages over the conventional fossil fuels and electric power. It does not produce any pollution and releases greater energy per unit mass of fuel in comparison to gasoline and other fuels.</a:t>
            </a:r>
            <a:endParaRPr lang="en-IN" dirty="0"/>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normAutofit fontScale="90000"/>
          </a:bodyPr>
          <a:lstStyle/>
          <a:p>
            <a:r>
              <a:rPr lang="en-US" sz="8000" smtClean="0">
                <a:solidFill>
                  <a:srgbClr val="FF3300"/>
                </a:solidFill>
                <a:latin typeface="Comic Sans MS" pitchFamily="66" charset="0"/>
              </a:rPr>
              <a:t>HYDRIDES</a:t>
            </a:r>
            <a:br>
              <a:rPr lang="en-US" sz="8000" smtClean="0">
                <a:solidFill>
                  <a:srgbClr val="FF3300"/>
                </a:solidFill>
                <a:latin typeface="Comic Sans MS" pitchFamily="66" charset="0"/>
              </a:rPr>
            </a:br>
            <a:endParaRPr lang="en-US" sz="8000" smtClean="0">
              <a:solidFill>
                <a:srgbClr val="FF3300"/>
              </a:solidFill>
              <a:latin typeface="Comic Sans MS" pitchFamily="66" charset="0"/>
            </a:endParaRPr>
          </a:p>
        </p:txBody>
      </p:sp>
      <p:sp>
        <p:nvSpPr>
          <p:cNvPr id="2051" name="Rectangle 3"/>
          <p:cNvSpPr>
            <a:spLocks noGrp="1" noChangeArrowheads="1"/>
          </p:cNvSpPr>
          <p:nvPr>
            <p:ph type="subTitle" idx="1"/>
          </p:nvPr>
        </p:nvSpPr>
        <p:spPr>
          <a:xfrm>
            <a:off x="1371600" y="3332163"/>
            <a:ext cx="6400800" cy="2840037"/>
          </a:xfrm>
        </p:spPr>
        <p:txBody>
          <a:bodyPr rtlCol="0">
            <a:normAutofit/>
          </a:bodyPr>
          <a:lstStyle/>
          <a:p>
            <a:pPr fontAlgn="auto">
              <a:lnSpc>
                <a:spcPct val="80000"/>
              </a:lnSpc>
              <a:spcAft>
                <a:spcPts val="0"/>
              </a:spcAft>
              <a:buFont typeface="Arial" pitchFamily="34" charset="0"/>
              <a:buNone/>
              <a:defRPr/>
            </a:pPr>
            <a:r>
              <a:rPr lang="en-US" sz="4400" b="1" dirty="0">
                <a:latin typeface="Comic Sans MS" pitchFamily="66" charset="0"/>
              </a:rPr>
              <a:t>What are hydrides?</a:t>
            </a:r>
          </a:p>
          <a:p>
            <a:pPr fontAlgn="auto">
              <a:lnSpc>
                <a:spcPct val="80000"/>
              </a:lnSpc>
              <a:spcAft>
                <a:spcPts val="0"/>
              </a:spcAft>
              <a:buFont typeface="Arial" pitchFamily="34" charset="0"/>
              <a:buNone/>
              <a:defRPr/>
            </a:pPr>
            <a:r>
              <a:rPr lang="en-US" sz="2400" b="1" dirty="0">
                <a:solidFill>
                  <a:schemeClr val="accent2"/>
                </a:solidFill>
                <a:latin typeface="Comic Sans MS" pitchFamily="66" charset="0"/>
              </a:rPr>
              <a:t>  </a:t>
            </a:r>
          </a:p>
          <a:p>
            <a:pPr fontAlgn="auto">
              <a:lnSpc>
                <a:spcPct val="80000"/>
              </a:lnSpc>
              <a:spcAft>
                <a:spcPts val="0"/>
              </a:spcAft>
              <a:buFont typeface="Arial" pitchFamily="34" charset="0"/>
              <a:buNone/>
              <a:defRPr/>
            </a:pPr>
            <a:r>
              <a:rPr lang="en-US" b="1" dirty="0">
                <a:solidFill>
                  <a:srgbClr val="002060"/>
                </a:solidFill>
                <a:latin typeface="Comic Sans MS" pitchFamily="66" charset="0"/>
              </a:rPr>
              <a:t>When dihydrogen Combines with other elements to form various </a:t>
            </a:r>
            <a:r>
              <a:rPr lang="en-US" b="1" dirty="0" smtClean="0">
                <a:solidFill>
                  <a:srgbClr val="002060"/>
                </a:solidFill>
                <a:latin typeface="Comic Sans MS" pitchFamily="66" charset="0"/>
              </a:rPr>
              <a:t>compounds, that </a:t>
            </a:r>
            <a:r>
              <a:rPr lang="en-US" b="1" dirty="0">
                <a:solidFill>
                  <a:srgbClr val="002060"/>
                </a:solidFill>
                <a:latin typeface="Comic Sans MS" pitchFamily="66" charset="0"/>
              </a:rPr>
              <a:t>compounds are called as hydrides.</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228600" y="304800"/>
          <a:ext cx="8458200" cy="5791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rtlCol="0">
            <a:normAutofit fontScale="85000" lnSpcReduction="20000"/>
          </a:bodyPr>
          <a:lstStyle/>
          <a:p>
            <a:pPr fontAlgn="auto">
              <a:lnSpc>
                <a:spcPct val="80000"/>
              </a:lnSpc>
              <a:spcAft>
                <a:spcPts val="0"/>
              </a:spcAft>
              <a:buFont typeface="Arial" pitchFamily="34" charset="0"/>
              <a:buChar char="•"/>
              <a:defRPr/>
            </a:pPr>
            <a:r>
              <a:rPr lang="en-US" sz="2400" b="1" dirty="0">
                <a:solidFill>
                  <a:srgbClr val="002060"/>
                </a:solidFill>
                <a:latin typeface="Comic Sans MS" pitchFamily="66" charset="0"/>
              </a:rPr>
              <a:t>These hydrides are form from s-block  elements.</a:t>
            </a:r>
          </a:p>
          <a:p>
            <a:pPr fontAlgn="auto">
              <a:lnSpc>
                <a:spcPct val="80000"/>
              </a:lnSpc>
              <a:spcAft>
                <a:spcPts val="0"/>
              </a:spcAft>
              <a:buFont typeface="Arial" pitchFamily="34" charset="0"/>
              <a:buChar char="•"/>
              <a:defRPr/>
            </a:pPr>
            <a:r>
              <a:rPr lang="en-US" sz="2400" b="1" dirty="0">
                <a:solidFill>
                  <a:srgbClr val="002060"/>
                </a:solidFill>
                <a:latin typeface="Comic Sans MS" pitchFamily="66" charset="0"/>
              </a:rPr>
              <a:t>Are highly electropositive in character.</a:t>
            </a:r>
          </a:p>
          <a:p>
            <a:pPr fontAlgn="auto">
              <a:lnSpc>
                <a:spcPct val="80000"/>
              </a:lnSpc>
              <a:spcAft>
                <a:spcPts val="0"/>
              </a:spcAft>
              <a:buFont typeface="Arial" pitchFamily="34" charset="0"/>
              <a:buChar char="•"/>
              <a:defRPr/>
            </a:pPr>
            <a:r>
              <a:rPr lang="en-US" sz="2400" b="1" dirty="0">
                <a:solidFill>
                  <a:srgbClr val="002060"/>
                </a:solidFill>
                <a:latin typeface="Comic Sans MS" pitchFamily="66" charset="0"/>
              </a:rPr>
              <a:t>These are crystalline, non-volatile, non-conducting in solid state.</a:t>
            </a:r>
          </a:p>
          <a:p>
            <a:pPr fontAlgn="auto">
              <a:lnSpc>
                <a:spcPct val="80000"/>
              </a:lnSpc>
              <a:spcAft>
                <a:spcPts val="0"/>
              </a:spcAft>
              <a:buFont typeface="Arial" pitchFamily="34" charset="0"/>
              <a:buChar char="•"/>
              <a:defRPr/>
            </a:pPr>
            <a:r>
              <a:rPr lang="en-US" sz="2400" b="1" dirty="0">
                <a:solidFill>
                  <a:srgbClr val="002060"/>
                </a:solidFill>
                <a:latin typeface="Comic Sans MS" pitchFamily="66" charset="0"/>
              </a:rPr>
              <a:t>Saline hydrides react violently with water to produce dihydrogen gas.</a:t>
            </a:r>
          </a:p>
          <a:p>
            <a:pPr fontAlgn="auto">
              <a:lnSpc>
                <a:spcPct val="80000"/>
              </a:lnSpc>
              <a:spcAft>
                <a:spcPts val="0"/>
              </a:spcAft>
              <a:buFont typeface="Arial" pitchFamily="34" charset="0"/>
              <a:buChar char="•"/>
              <a:defRPr/>
            </a:pPr>
            <a:r>
              <a:rPr lang="en-US" sz="2400" b="1" dirty="0">
                <a:solidFill>
                  <a:srgbClr val="002060"/>
                </a:solidFill>
                <a:latin typeface="Comic Sans MS" pitchFamily="66" charset="0"/>
              </a:rPr>
              <a:t>KH</a:t>
            </a:r>
            <a:r>
              <a:rPr lang="en-US" sz="900" b="1" dirty="0">
                <a:solidFill>
                  <a:srgbClr val="002060"/>
                </a:solidFill>
                <a:latin typeface="Comic Sans MS" pitchFamily="66" charset="0"/>
              </a:rPr>
              <a:t>(S)</a:t>
            </a:r>
            <a:r>
              <a:rPr lang="en-US" sz="2400" b="1" dirty="0">
                <a:solidFill>
                  <a:srgbClr val="002060"/>
                </a:solidFill>
                <a:latin typeface="Comic Sans MS" pitchFamily="66" charset="0"/>
              </a:rPr>
              <a:t> +  </a:t>
            </a:r>
            <a:r>
              <a:rPr lang="en-US" sz="2400" b="1" dirty="0" smtClean="0">
                <a:solidFill>
                  <a:srgbClr val="002060"/>
                </a:solidFill>
                <a:latin typeface="Comic Sans MS" pitchFamily="66" charset="0"/>
              </a:rPr>
              <a:t>H</a:t>
            </a:r>
            <a:r>
              <a:rPr lang="en-US" sz="1200" b="1" dirty="0" smtClean="0">
                <a:solidFill>
                  <a:srgbClr val="002060"/>
                </a:solidFill>
                <a:latin typeface="Comic Sans MS" pitchFamily="66" charset="0"/>
                <a:cs typeface="Arial" charset="0"/>
              </a:rPr>
              <a:t>2</a:t>
            </a:r>
            <a:r>
              <a:rPr lang="en-US" sz="2400" b="1" dirty="0" smtClean="0">
                <a:solidFill>
                  <a:srgbClr val="002060"/>
                </a:solidFill>
                <a:latin typeface="Comic Sans MS" pitchFamily="66" charset="0"/>
                <a:cs typeface="Arial" charset="0"/>
              </a:rPr>
              <a:t>O</a:t>
            </a:r>
            <a:r>
              <a:rPr lang="en-US" sz="1200" b="1" dirty="0" smtClean="0">
                <a:solidFill>
                  <a:srgbClr val="002060"/>
                </a:solidFill>
                <a:latin typeface="Comic Sans MS" pitchFamily="66" charset="0"/>
                <a:cs typeface="Arial" charset="0"/>
              </a:rPr>
              <a:t>(q</a:t>
            </a:r>
            <a:r>
              <a:rPr lang="en-US" sz="1200" b="1" dirty="0">
                <a:solidFill>
                  <a:srgbClr val="002060"/>
                </a:solidFill>
                <a:latin typeface="Comic Sans MS" pitchFamily="66" charset="0"/>
                <a:cs typeface="Arial" charset="0"/>
              </a:rPr>
              <a:t>) </a:t>
            </a:r>
            <a:r>
              <a:rPr lang="en-US" sz="2400" b="1" dirty="0">
                <a:solidFill>
                  <a:srgbClr val="002060"/>
                </a:solidFill>
                <a:latin typeface="Comic Sans MS" pitchFamily="66" charset="0"/>
                <a:cs typeface="Arial" charset="0"/>
              </a:rPr>
              <a:t>       H</a:t>
            </a:r>
            <a:r>
              <a:rPr lang="en-US" sz="1200" b="1" dirty="0">
                <a:solidFill>
                  <a:srgbClr val="002060"/>
                </a:solidFill>
                <a:latin typeface="Comic Sans MS" pitchFamily="66" charset="0"/>
                <a:cs typeface="Arial" charset="0"/>
              </a:rPr>
              <a:t>2 (g)  </a:t>
            </a:r>
            <a:r>
              <a:rPr lang="en-US" sz="2800" b="1" dirty="0">
                <a:solidFill>
                  <a:srgbClr val="002060"/>
                </a:solidFill>
                <a:latin typeface="Comic Sans MS" pitchFamily="66" charset="0"/>
                <a:cs typeface="Arial" charset="0"/>
              </a:rPr>
              <a:t>+  2electrons.</a:t>
            </a:r>
            <a:br>
              <a:rPr lang="en-US" sz="2800" b="1" dirty="0">
                <a:solidFill>
                  <a:srgbClr val="002060"/>
                </a:solidFill>
                <a:latin typeface="Comic Sans MS" pitchFamily="66" charset="0"/>
                <a:cs typeface="Arial" charset="0"/>
              </a:rPr>
            </a:br>
            <a:r>
              <a:rPr lang="en-US" sz="2800" b="1" dirty="0">
                <a:solidFill>
                  <a:srgbClr val="002060"/>
                </a:solidFill>
                <a:latin typeface="Comic Sans MS" pitchFamily="66" charset="0"/>
                <a:cs typeface="Arial" charset="0"/>
              </a:rPr>
              <a:t> </a:t>
            </a:r>
          </a:p>
          <a:p>
            <a:pPr fontAlgn="auto">
              <a:lnSpc>
                <a:spcPct val="80000"/>
              </a:lnSpc>
              <a:spcAft>
                <a:spcPts val="0"/>
              </a:spcAft>
              <a:buFont typeface="Arial" pitchFamily="34" charset="0"/>
              <a:buChar char="•"/>
              <a:defRPr/>
            </a:pPr>
            <a:r>
              <a:rPr lang="en-US" sz="2400" b="1" dirty="0">
                <a:solidFill>
                  <a:srgbClr val="002060"/>
                </a:solidFill>
                <a:latin typeface="Comic Sans MS" pitchFamily="66" charset="0"/>
                <a:cs typeface="Arial" charset="0"/>
              </a:rPr>
              <a:t>Stability of the hydrides decreases down the group I and II.</a:t>
            </a:r>
          </a:p>
          <a:p>
            <a:pPr fontAlgn="auto">
              <a:lnSpc>
                <a:spcPct val="80000"/>
              </a:lnSpc>
              <a:spcAft>
                <a:spcPts val="0"/>
              </a:spcAft>
              <a:buFont typeface="Arial" pitchFamily="34" charset="0"/>
              <a:buChar char="•"/>
              <a:defRPr/>
            </a:pPr>
            <a:r>
              <a:rPr lang="en-US" sz="2400" b="1" dirty="0">
                <a:solidFill>
                  <a:srgbClr val="002060"/>
                </a:solidFill>
                <a:latin typeface="Comic Sans MS" pitchFamily="66" charset="0"/>
                <a:cs typeface="Arial" charset="0"/>
              </a:rPr>
              <a:t>Lithium hydrides is rather unreactive at moderate temperature with Cl</a:t>
            </a:r>
            <a:r>
              <a:rPr lang="en-US" sz="1600" b="1" dirty="0">
                <a:solidFill>
                  <a:srgbClr val="002060"/>
                </a:solidFill>
                <a:latin typeface="Comic Sans MS" pitchFamily="66" charset="0"/>
                <a:cs typeface="Arial" charset="0"/>
              </a:rPr>
              <a:t>2</a:t>
            </a:r>
            <a:r>
              <a:rPr lang="en-US" sz="1200" b="1" dirty="0">
                <a:solidFill>
                  <a:srgbClr val="002060"/>
                </a:solidFill>
                <a:latin typeface="Comic Sans MS" pitchFamily="66" charset="0"/>
                <a:cs typeface="Arial" charset="0"/>
              </a:rPr>
              <a:t>  </a:t>
            </a:r>
            <a:r>
              <a:rPr lang="en-US" sz="2000" b="1" dirty="0">
                <a:solidFill>
                  <a:srgbClr val="002060"/>
                </a:solidFill>
                <a:latin typeface="Comic Sans MS" pitchFamily="66" charset="0"/>
                <a:cs typeface="Arial" charset="0"/>
              </a:rPr>
              <a:t>and </a:t>
            </a:r>
            <a:r>
              <a:rPr lang="en-US" sz="2400" b="1" dirty="0">
                <a:solidFill>
                  <a:srgbClr val="002060"/>
                </a:solidFill>
                <a:latin typeface="Comic Sans MS" pitchFamily="66" charset="0"/>
                <a:cs typeface="Arial" charset="0"/>
              </a:rPr>
              <a:t>O</a:t>
            </a:r>
            <a:r>
              <a:rPr lang="en-US" sz="1600" b="1" dirty="0">
                <a:solidFill>
                  <a:srgbClr val="002060"/>
                </a:solidFill>
                <a:latin typeface="Comic Sans MS" pitchFamily="66" charset="0"/>
                <a:cs typeface="Arial" charset="0"/>
              </a:rPr>
              <a:t>2.SO </a:t>
            </a:r>
            <a:r>
              <a:rPr lang="en-US" sz="2400" b="1" dirty="0">
                <a:solidFill>
                  <a:srgbClr val="002060"/>
                </a:solidFill>
                <a:latin typeface="Comic Sans MS" pitchFamily="66" charset="0"/>
                <a:cs typeface="Arial" charset="0"/>
              </a:rPr>
              <a:t>so it is used to synthesize other useful hydride.</a:t>
            </a:r>
            <a:r>
              <a:rPr lang="en-US" sz="1200" b="1" dirty="0">
                <a:solidFill>
                  <a:srgbClr val="002060"/>
                </a:solidFill>
                <a:latin typeface="Comic Sans MS" pitchFamily="66" charset="0"/>
                <a:cs typeface="Arial" charset="0"/>
              </a:rPr>
              <a:t>    </a:t>
            </a:r>
          </a:p>
          <a:p>
            <a:pPr fontAlgn="auto">
              <a:lnSpc>
                <a:spcPct val="80000"/>
              </a:lnSpc>
              <a:spcAft>
                <a:spcPts val="0"/>
              </a:spcAft>
              <a:buFontTx/>
              <a:buNone/>
              <a:defRPr/>
            </a:pPr>
            <a:r>
              <a:rPr lang="en-US" sz="2800" dirty="0">
                <a:solidFill>
                  <a:srgbClr val="FFC000"/>
                </a:solidFill>
                <a:latin typeface="Comic Sans MS" pitchFamily="66" charset="0"/>
                <a:cs typeface="Arial" charset="0"/>
              </a:rPr>
              <a:t>  </a:t>
            </a:r>
          </a:p>
          <a:p>
            <a:pPr fontAlgn="auto">
              <a:lnSpc>
                <a:spcPct val="80000"/>
              </a:lnSpc>
              <a:spcAft>
                <a:spcPts val="0"/>
              </a:spcAft>
              <a:buFont typeface="Arial" pitchFamily="34" charset="0"/>
              <a:buChar char="•"/>
              <a:defRPr/>
            </a:pPr>
            <a:endParaRPr lang="en-US" sz="300" dirty="0">
              <a:solidFill>
                <a:schemeClr val="accent2"/>
              </a:solidFill>
              <a:latin typeface="Comic Sans MS" pitchFamily="66" charset="0"/>
              <a:cs typeface="Arial" charset="0"/>
            </a:endParaRPr>
          </a:p>
        </p:txBody>
      </p:sp>
      <p:sp>
        <p:nvSpPr>
          <p:cNvPr id="20482" name="Rectangle 2"/>
          <p:cNvSpPr>
            <a:spLocks noGrp="1" noChangeArrowheads="1"/>
          </p:cNvSpPr>
          <p:nvPr>
            <p:ph type="title"/>
          </p:nvPr>
        </p:nvSpPr>
        <p:spPr/>
        <p:txBody>
          <a:bodyPr/>
          <a:lstStyle/>
          <a:p>
            <a:r>
              <a:rPr lang="en-US" b="1" smtClean="0">
                <a:solidFill>
                  <a:srgbClr val="FF3300"/>
                </a:solidFill>
              </a:rPr>
              <a:t>IONIC HYDRIDES</a:t>
            </a:r>
          </a:p>
        </p:txBody>
      </p:sp>
      <p:sp>
        <p:nvSpPr>
          <p:cNvPr id="20484" name="Line 10"/>
          <p:cNvSpPr>
            <a:spLocks noChangeShapeType="1"/>
          </p:cNvSpPr>
          <p:nvPr/>
        </p:nvSpPr>
        <p:spPr bwMode="auto">
          <a:xfrm>
            <a:off x="3200400" y="3657600"/>
            <a:ext cx="5334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1600200"/>
            <a:ext cx="8229600" cy="4953000"/>
          </a:xfrm>
        </p:spPr>
        <p:txBody>
          <a:bodyPr/>
          <a:lstStyle/>
          <a:p>
            <a:pPr>
              <a:lnSpc>
                <a:spcPct val="90000"/>
              </a:lnSpc>
              <a:buFontTx/>
              <a:buNone/>
            </a:pPr>
            <a:r>
              <a:rPr lang="en-US" smtClean="0">
                <a:solidFill>
                  <a:srgbClr val="FFC000"/>
                </a:solidFill>
              </a:rPr>
              <a:t>-  </a:t>
            </a:r>
            <a:r>
              <a:rPr lang="en-US" b="1" smtClean="0">
                <a:solidFill>
                  <a:srgbClr val="002060"/>
                </a:solidFill>
                <a:latin typeface="Comic Sans MS" pitchFamily="66" charset="0"/>
              </a:rPr>
              <a:t>Dihydrogen forms molecular compounds with       most of the  p-block elements, for e.g.</a:t>
            </a:r>
          </a:p>
          <a:p>
            <a:pPr>
              <a:lnSpc>
                <a:spcPct val="90000"/>
              </a:lnSpc>
              <a:buFontTx/>
              <a:buNone/>
            </a:pPr>
            <a:r>
              <a:rPr lang="en-US" b="1" smtClean="0">
                <a:solidFill>
                  <a:srgbClr val="002060"/>
                </a:solidFill>
                <a:latin typeface="Comic Sans MS" pitchFamily="66" charset="0"/>
              </a:rPr>
              <a:t>    H</a:t>
            </a:r>
            <a:r>
              <a:rPr lang="en-US" sz="1800" b="1" smtClean="0">
                <a:solidFill>
                  <a:srgbClr val="002060"/>
                </a:solidFill>
                <a:latin typeface="Comic Sans MS" pitchFamily="66" charset="0"/>
              </a:rPr>
              <a:t>2</a:t>
            </a:r>
            <a:r>
              <a:rPr lang="en-US" b="1" smtClean="0">
                <a:solidFill>
                  <a:srgbClr val="002060"/>
                </a:solidFill>
                <a:latin typeface="Comic Sans MS" pitchFamily="66" charset="0"/>
              </a:rPr>
              <a:t>O CH</a:t>
            </a:r>
            <a:r>
              <a:rPr lang="en-US" sz="1800" b="1" smtClean="0">
                <a:solidFill>
                  <a:srgbClr val="002060"/>
                </a:solidFill>
                <a:latin typeface="Comic Sans MS" pitchFamily="66" charset="0"/>
              </a:rPr>
              <a:t>4</a:t>
            </a:r>
            <a:r>
              <a:rPr lang="en-US" b="1" smtClean="0">
                <a:solidFill>
                  <a:srgbClr val="002060"/>
                </a:solidFill>
                <a:latin typeface="Comic Sans MS" pitchFamily="66" charset="0"/>
              </a:rPr>
              <a:t> NH</a:t>
            </a:r>
            <a:r>
              <a:rPr lang="en-US" sz="1800" b="1" smtClean="0">
                <a:solidFill>
                  <a:srgbClr val="002060"/>
                </a:solidFill>
                <a:latin typeface="Comic Sans MS" pitchFamily="66" charset="0"/>
              </a:rPr>
              <a:t>3</a:t>
            </a:r>
            <a:r>
              <a:rPr lang="en-US" b="1" smtClean="0">
                <a:solidFill>
                  <a:srgbClr val="002060"/>
                </a:solidFill>
                <a:latin typeface="Comic Sans MS" pitchFamily="66" charset="0"/>
              </a:rPr>
              <a:t>.</a:t>
            </a:r>
          </a:p>
          <a:p>
            <a:pPr>
              <a:lnSpc>
                <a:spcPct val="90000"/>
              </a:lnSpc>
              <a:buFontTx/>
              <a:buChar char="-"/>
            </a:pPr>
            <a:r>
              <a:rPr lang="en-US" b="1" smtClean="0">
                <a:solidFill>
                  <a:srgbClr val="002060"/>
                </a:solidFill>
                <a:latin typeface="Comic Sans MS" pitchFamily="66" charset="0"/>
              </a:rPr>
              <a:t> Volatile compounds</a:t>
            </a:r>
          </a:p>
          <a:p>
            <a:pPr>
              <a:lnSpc>
                <a:spcPct val="90000"/>
              </a:lnSpc>
              <a:buFontTx/>
              <a:buChar char="-"/>
            </a:pPr>
            <a:r>
              <a:rPr lang="en-US" b="1" smtClean="0">
                <a:solidFill>
                  <a:srgbClr val="002060"/>
                </a:solidFill>
                <a:latin typeface="Comic Sans MS" pitchFamily="66" charset="0"/>
              </a:rPr>
              <a:t>These hydrides are further classified according       to the relative numbers of electrons and bonds in their Lewis structure. </a:t>
            </a:r>
          </a:p>
          <a:p>
            <a:pPr>
              <a:lnSpc>
                <a:spcPct val="90000"/>
              </a:lnSpc>
              <a:buFontTx/>
              <a:buNone/>
            </a:pPr>
            <a:endParaRPr lang="en-US" b="1" smtClean="0">
              <a:solidFill>
                <a:srgbClr val="FFC000"/>
              </a:solidFill>
              <a:latin typeface="Comic Sans MS" pitchFamily="66" charset="0"/>
            </a:endParaRPr>
          </a:p>
          <a:p>
            <a:pPr>
              <a:lnSpc>
                <a:spcPct val="90000"/>
              </a:lnSpc>
              <a:buFontTx/>
              <a:buNone/>
            </a:pPr>
            <a:endParaRPr lang="en-US" b="1" smtClean="0">
              <a:solidFill>
                <a:srgbClr val="FFC000"/>
              </a:solidFill>
              <a:latin typeface="Comic Sans MS" pitchFamily="66" charset="0"/>
            </a:endParaRPr>
          </a:p>
          <a:p>
            <a:pPr>
              <a:lnSpc>
                <a:spcPct val="90000"/>
              </a:lnSpc>
              <a:buFontTx/>
              <a:buNone/>
            </a:pPr>
            <a:r>
              <a:rPr lang="en-US" smtClean="0">
                <a:solidFill>
                  <a:srgbClr val="FFC000"/>
                </a:solidFill>
              </a:rPr>
              <a:t>   </a:t>
            </a:r>
          </a:p>
        </p:txBody>
      </p:sp>
      <p:sp>
        <p:nvSpPr>
          <p:cNvPr id="9218" name="Rectangle 2"/>
          <p:cNvSpPr>
            <a:spLocks noGrp="1" noChangeArrowheads="1"/>
          </p:cNvSpPr>
          <p:nvPr>
            <p:ph type="title"/>
          </p:nvPr>
        </p:nvSpPr>
        <p:spPr/>
        <p:txBody>
          <a:bodyPr rtlCol="0">
            <a:normAutofit fontScale="90000"/>
          </a:bodyPr>
          <a:lstStyle/>
          <a:p>
            <a:pPr fontAlgn="auto">
              <a:spcAft>
                <a:spcPts val="0"/>
              </a:spcAft>
              <a:defRPr/>
            </a:pPr>
            <a:r>
              <a:rPr lang="en-US" sz="4000" b="1">
                <a:solidFill>
                  <a:srgbClr val="FF3300"/>
                </a:solidFill>
                <a:latin typeface="Comic Sans MS" pitchFamily="66" charset="0"/>
              </a:rPr>
              <a:t>COVALENT HYDRIDES</a:t>
            </a:r>
            <a:r>
              <a:rPr lang="en-US" sz="4000"/>
              <a:t/>
            </a:r>
            <a:br>
              <a:rPr lang="en-US" sz="4000"/>
            </a:br>
            <a:r>
              <a:rPr lang="en-US" sz="4000"/>
              <a:t> </a:t>
            </a: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nvGraphicFramePr>
        <p:xfrm>
          <a:off x="457200" y="1614488"/>
          <a:ext cx="82296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ctrTitle"/>
          </p:nvPr>
        </p:nvSpPr>
        <p:spPr/>
        <p:txBody>
          <a:bodyPr/>
          <a:lstStyle/>
          <a:p>
            <a:r>
              <a:rPr lang="en-US" b="1" smtClean="0"/>
              <a:t>HYDROGEN</a:t>
            </a:r>
            <a:r>
              <a:rPr lang="en-US" smtClean="0"/>
              <a:t>	</a:t>
            </a:r>
            <a:endParaRPr lang="en-IN" smtClean="0"/>
          </a:p>
        </p:txBody>
      </p:sp>
      <p:sp>
        <p:nvSpPr>
          <p:cNvPr id="3" name="Subtitle 2"/>
          <p:cNvSpPr>
            <a:spLocks noGrp="1"/>
          </p:cNvSpPr>
          <p:nvPr>
            <p:ph type="subTitle" idx="1"/>
          </p:nvPr>
        </p:nvSpPr>
        <p:spPr/>
        <p:txBody>
          <a:bodyPr rtlCol="0">
            <a:normAutofit fontScale="77500" lnSpcReduction="20000"/>
          </a:bodyPr>
          <a:lstStyle/>
          <a:p>
            <a:pPr fontAlgn="auto">
              <a:spcAft>
                <a:spcPts val="0"/>
              </a:spcAft>
              <a:buFont typeface="Arial" pitchFamily="34" charset="0"/>
              <a:buNone/>
              <a:defRPr/>
            </a:pPr>
            <a:r>
              <a:rPr lang="en-US" dirty="0" smtClean="0"/>
              <a:t>	</a:t>
            </a:r>
            <a:r>
              <a:rPr lang="en-US" b="1" dirty="0" smtClean="0">
                <a:solidFill>
                  <a:schemeClr val="tx1"/>
                </a:solidFill>
              </a:rPr>
              <a:t>Hydrogen has the simplest atomic structure among all the element. However, it exist in diatomic (H</a:t>
            </a:r>
            <a:r>
              <a:rPr lang="en-US" b="1" baseline="-25000" dirty="0" smtClean="0">
                <a:solidFill>
                  <a:schemeClr val="tx1"/>
                </a:solidFill>
              </a:rPr>
              <a:t>2</a:t>
            </a:r>
            <a:r>
              <a:rPr lang="en-US" b="1" dirty="0" smtClean="0">
                <a:solidFill>
                  <a:schemeClr val="tx1"/>
                </a:solidFill>
              </a:rPr>
              <a:t>) form in nature and is the lightest and most abundant chemical element, constituting roughly 75% of the universe’s chemical element mass but is still the rarest element on the earth about 0.15% by mass. The name hydrogen is arrived from a Greek HYDRO meaning water and GENES meaning creator.</a:t>
            </a:r>
            <a:endParaRPr lang="en-IN" b="1" dirty="0">
              <a:solidFill>
                <a:schemeClr val="tx1"/>
              </a:solidFill>
            </a:endParaRPr>
          </a:p>
        </p:txBody>
      </p:sp>
      <p:sp>
        <p:nvSpPr>
          <p:cNvPr id="5124" name="TextBox 3"/>
          <p:cNvSpPr txBox="1">
            <a:spLocks noChangeArrowheads="1"/>
          </p:cNvSpPr>
          <p:nvPr/>
        </p:nvSpPr>
        <p:spPr bwMode="auto">
          <a:xfrm>
            <a:off x="6973888" y="6000750"/>
            <a:ext cx="181451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chemeClr val="bg1"/>
                </a:solidFill>
              </a:rPr>
              <a:t>By R. Gautham</a:t>
            </a:r>
            <a:endParaRPr lang="en-IN">
              <a:solidFill>
                <a:schemeClr val="bg1"/>
              </a:solidFill>
            </a:endParaRPr>
          </a:p>
        </p:txBody>
      </p:sp>
      <p:graphicFrame>
        <p:nvGraphicFramePr>
          <p:cNvPr id="7" name="Diagram 6"/>
          <p:cNvGraphicFramePr/>
          <p:nvPr/>
        </p:nvGraphicFramePr>
        <p:xfrm>
          <a:off x="928662" y="714356"/>
          <a:ext cx="2643206" cy="1780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p:txBody>
          <a:bodyPr/>
          <a:lstStyle/>
          <a:p>
            <a:r>
              <a:rPr lang="en-US" b="1" smtClean="0">
                <a:solidFill>
                  <a:srgbClr val="002060"/>
                </a:solidFill>
                <a:latin typeface="Comic Sans MS" pitchFamily="66" charset="0"/>
              </a:rPr>
              <a:t>These hydrides have very few electrons for writing its conventional Lewis structure.</a:t>
            </a:r>
          </a:p>
          <a:p>
            <a:r>
              <a:rPr lang="en-US" b="1" smtClean="0">
                <a:solidFill>
                  <a:srgbClr val="002060"/>
                </a:solidFill>
                <a:latin typeface="Comic Sans MS" pitchFamily="66" charset="0"/>
              </a:rPr>
              <a:t>Boron family (group 13) forms electron deficient compounds.</a:t>
            </a:r>
          </a:p>
          <a:p>
            <a:r>
              <a:rPr lang="en-US" b="1" smtClean="0">
                <a:solidFill>
                  <a:srgbClr val="002060"/>
                </a:solidFill>
                <a:latin typeface="Comic Sans MS" pitchFamily="66" charset="0"/>
              </a:rPr>
              <a:t>These hydrides behave as Lewis acid i.e. electron pair acceptor.</a:t>
            </a:r>
          </a:p>
          <a:p>
            <a:r>
              <a:rPr lang="en-US" b="1" smtClean="0">
                <a:solidFill>
                  <a:srgbClr val="002060"/>
                </a:solidFill>
                <a:latin typeface="Comic Sans MS" pitchFamily="66" charset="0"/>
              </a:rPr>
              <a:t>Example :  Diborane</a:t>
            </a:r>
            <a:endParaRPr lang="en-US" sz="2000" b="1" smtClean="0">
              <a:solidFill>
                <a:srgbClr val="002060"/>
              </a:solidFill>
              <a:latin typeface="Comic Sans MS" pitchFamily="66" charset="0"/>
            </a:endParaRPr>
          </a:p>
          <a:p>
            <a:endParaRPr lang="en-US" smtClean="0">
              <a:latin typeface="Comic Sans MS" pitchFamily="66" charset="0"/>
            </a:endParaRPr>
          </a:p>
        </p:txBody>
      </p:sp>
      <p:sp>
        <p:nvSpPr>
          <p:cNvPr id="23554" name="Rectangle 2"/>
          <p:cNvSpPr>
            <a:spLocks noGrp="1" noChangeArrowheads="1"/>
          </p:cNvSpPr>
          <p:nvPr>
            <p:ph type="title"/>
          </p:nvPr>
        </p:nvSpPr>
        <p:spPr/>
        <p:txBody>
          <a:bodyPr/>
          <a:lstStyle/>
          <a:p>
            <a:r>
              <a:rPr lang="en-US" sz="4800" smtClean="0">
                <a:solidFill>
                  <a:srgbClr val="FF3300"/>
                </a:solidFill>
                <a:latin typeface="Comic Sans MS" pitchFamily="66" charset="0"/>
              </a:rPr>
              <a:t>ELECTRON DEFICIENT</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p:cNvSpPr>
            <a:spLocks noGrp="1" noChangeArrowheads="1"/>
          </p:cNvSpPr>
          <p:nvPr>
            <p:ph idx="1"/>
          </p:nvPr>
        </p:nvSpPr>
        <p:spPr/>
        <p:txBody>
          <a:bodyPr/>
          <a:lstStyle/>
          <a:p>
            <a:r>
              <a:rPr lang="en-US" b="1" smtClean="0">
                <a:solidFill>
                  <a:srgbClr val="002060"/>
                </a:solidFill>
                <a:latin typeface="Comic Sans MS" pitchFamily="66" charset="0"/>
              </a:rPr>
              <a:t>Carbon family forms such types of hydrides.</a:t>
            </a:r>
          </a:p>
          <a:p>
            <a:r>
              <a:rPr lang="en-US" b="1" smtClean="0">
                <a:solidFill>
                  <a:srgbClr val="002060"/>
                </a:solidFill>
                <a:latin typeface="Comic Sans MS" pitchFamily="66" charset="0"/>
              </a:rPr>
              <a:t>Compound have tetrahedral geometry.</a:t>
            </a:r>
          </a:p>
          <a:p>
            <a:r>
              <a:rPr lang="en-US" b="1" smtClean="0">
                <a:solidFill>
                  <a:srgbClr val="002060"/>
                </a:solidFill>
                <a:latin typeface="Comic Sans MS" pitchFamily="66" charset="0"/>
              </a:rPr>
              <a:t>Example :CH</a:t>
            </a:r>
            <a:r>
              <a:rPr lang="en-US" sz="2400" b="1" smtClean="0">
                <a:solidFill>
                  <a:srgbClr val="002060"/>
                </a:solidFill>
                <a:latin typeface="Comic Sans MS" pitchFamily="66" charset="0"/>
              </a:rPr>
              <a:t>4</a:t>
            </a:r>
          </a:p>
          <a:p>
            <a:r>
              <a:rPr lang="en-US" b="1" smtClean="0">
                <a:solidFill>
                  <a:srgbClr val="002060"/>
                </a:solidFill>
                <a:latin typeface="Comic Sans MS" pitchFamily="66" charset="0"/>
              </a:rPr>
              <a:t>These hydrides have the required numbers of electrons to write their conventional Lewis structure</a:t>
            </a:r>
            <a:r>
              <a:rPr lang="en-US" smtClean="0">
                <a:solidFill>
                  <a:srgbClr val="002060"/>
                </a:solidFill>
                <a:latin typeface="Comic Sans MS" pitchFamily="66" charset="0"/>
              </a:rPr>
              <a:t>.</a:t>
            </a:r>
          </a:p>
        </p:txBody>
      </p:sp>
      <p:sp>
        <p:nvSpPr>
          <p:cNvPr id="24578" name="Rectangle 2"/>
          <p:cNvSpPr>
            <a:spLocks noGrp="1" noChangeArrowheads="1"/>
          </p:cNvSpPr>
          <p:nvPr>
            <p:ph type="title"/>
          </p:nvPr>
        </p:nvSpPr>
        <p:spPr/>
        <p:txBody>
          <a:bodyPr/>
          <a:lstStyle/>
          <a:p>
            <a:r>
              <a:rPr lang="en-US" sz="4000" b="1" smtClean="0">
                <a:solidFill>
                  <a:srgbClr val="FF3300"/>
                </a:solidFill>
                <a:latin typeface="Comic Sans MS" pitchFamily="66" charset="0"/>
              </a:rPr>
              <a:t>ELCTRON PRECISE HYDRIDES</a:t>
            </a:r>
            <a:r>
              <a:rPr lang="en-US" sz="4000" smtClean="0">
                <a:latin typeface="Comic Sans MS" pitchFamily="66" charset="0"/>
              </a:rPr>
              <a:t>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p:txBody>
          <a:bodyPr>
            <a:normAutofit fontScale="92500" lnSpcReduction="20000"/>
          </a:bodyPr>
          <a:lstStyle/>
          <a:p>
            <a:r>
              <a:rPr lang="en-US" sz="2800" smtClean="0">
                <a:solidFill>
                  <a:srgbClr val="002060"/>
                </a:solidFill>
                <a:latin typeface="Comic Sans MS" pitchFamily="66" charset="0"/>
              </a:rPr>
              <a:t>These hydrides have excess number of electrons (lone pairs).</a:t>
            </a:r>
          </a:p>
          <a:p>
            <a:r>
              <a:rPr lang="en-US" sz="2800" smtClean="0">
                <a:solidFill>
                  <a:srgbClr val="002060"/>
                </a:solidFill>
                <a:latin typeface="Comic Sans MS" pitchFamily="66" charset="0"/>
              </a:rPr>
              <a:t>Nitrogen family, oxygen family and fluorine family forms these type of hydrides.</a:t>
            </a:r>
          </a:p>
          <a:p>
            <a:r>
              <a:rPr lang="en-US" sz="2800" smtClean="0">
                <a:solidFill>
                  <a:srgbClr val="002060"/>
                </a:solidFill>
                <a:latin typeface="Comic Sans MS" pitchFamily="66" charset="0"/>
              </a:rPr>
              <a:t>These compounds behaves like Lewis bases.</a:t>
            </a:r>
          </a:p>
          <a:p>
            <a:r>
              <a:rPr lang="en-US" sz="2800" smtClean="0">
                <a:solidFill>
                  <a:srgbClr val="002060"/>
                </a:solidFill>
                <a:latin typeface="Comic Sans MS" pitchFamily="66" charset="0"/>
              </a:rPr>
              <a:t>Presence of lone pairs of electrons on highly electronegative elements like N, O and F results in hydrogen bonding.</a:t>
            </a:r>
          </a:p>
          <a:p>
            <a:r>
              <a:rPr lang="en-US" sz="2800" smtClean="0">
                <a:solidFill>
                  <a:srgbClr val="002060"/>
                </a:solidFill>
                <a:latin typeface="Comic Sans MS" pitchFamily="66" charset="0"/>
              </a:rPr>
              <a:t>Examples: NH</a:t>
            </a:r>
            <a:r>
              <a:rPr lang="en-US" sz="1800" smtClean="0">
                <a:solidFill>
                  <a:srgbClr val="002060"/>
                </a:solidFill>
                <a:latin typeface="Comic Sans MS" pitchFamily="66" charset="0"/>
              </a:rPr>
              <a:t>3  </a:t>
            </a:r>
            <a:r>
              <a:rPr lang="en-US" sz="2400" b="1" smtClean="0">
                <a:solidFill>
                  <a:srgbClr val="002060"/>
                </a:solidFill>
                <a:latin typeface="Comic Sans MS" pitchFamily="66" charset="0"/>
              </a:rPr>
              <a:t>and</a:t>
            </a:r>
            <a:r>
              <a:rPr lang="en-US" sz="1800" smtClean="0">
                <a:solidFill>
                  <a:srgbClr val="002060"/>
                </a:solidFill>
                <a:latin typeface="Comic Sans MS" pitchFamily="66" charset="0"/>
              </a:rPr>
              <a:t>  </a:t>
            </a:r>
            <a:r>
              <a:rPr lang="en-US" sz="2800" smtClean="0">
                <a:solidFill>
                  <a:srgbClr val="002060"/>
                </a:solidFill>
                <a:latin typeface="Comic Sans MS" pitchFamily="66" charset="0"/>
              </a:rPr>
              <a:t>H</a:t>
            </a:r>
            <a:r>
              <a:rPr lang="en-US" sz="1600" smtClean="0">
                <a:solidFill>
                  <a:srgbClr val="002060"/>
                </a:solidFill>
                <a:latin typeface="Comic Sans MS" pitchFamily="66" charset="0"/>
              </a:rPr>
              <a:t>2</a:t>
            </a:r>
            <a:r>
              <a:rPr lang="en-US" sz="2800" smtClean="0">
                <a:solidFill>
                  <a:srgbClr val="002060"/>
                </a:solidFill>
                <a:latin typeface="Comic Sans MS" pitchFamily="66" charset="0"/>
              </a:rPr>
              <a:t>O</a:t>
            </a:r>
            <a:endParaRPr lang="en-US" sz="1600" smtClean="0">
              <a:solidFill>
                <a:srgbClr val="002060"/>
              </a:solidFill>
              <a:latin typeface="Comic Sans MS" pitchFamily="66" charset="0"/>
            </a:endParaRPr>
          </a:p>
        </p:txBody>
      </p:sp>
      <p:sp>
        <p:nvSpPr>
          <p:cNvPr id="25602" name="Rectangle 2"/>
          <p:cNvSpPr>
            <a:spLocks noGrp="1" noChangeArrowheads="1"/>
          </p:cNvSpPr>
          <p:nvPr>
            <p:ph type="title"/>
          </p:nvPr>
        </p:nvSpPr>
        <p:spPr/>
        <p:txBody>
          <a:bodyPr/>
          <a:lstStyle/>
          <a:p>
            <a:r>
              <a:rPr lang="en-US" smtClean="0">
                <a:solidFill>
                  <a:srgbClr val="FF3300"/>
                </a:solidFill>
                <a:latin typeface="Comic Sans MS" pitchFamily="66" charset="0"/>
              </a:rPr>
              <a:t>ELCTRON RICH HYDRIDES</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idx="1"/>
          </p:nvPr>
        </p:nvSpPr>
        <p:spPr/>
        <p:txBody>
          <a:bodyPr>
            <a:normAutofit fontScale="92500" lnSpcReduction="20000"/>
          </a:bodyPr>
          <a:lstStyle/>
          <a:p>
            <a:pPr>
              <a:lnSpc>
                <a:spcPct val="80000"/>
              </a:lnSpc>
            </a:pPr>
            <a:r>
              <a:rPr lang="en-US" sz="2800" b="1" smtClean="0">
                <a:solidFill>
                  <a:srgbClr val="002060"/>
                </a:solidFill>
                <a:latin typeface="Comic Sans MS" pitchFamily="66" charset="0"/>
              </a:rPr>
              <a:t>These are formed by many d-block elements and f-block elements.</a:t>
            </a:r>
          </a:p>
          <a:p>
            <a:pPr>
              <a:lnSpc>
                <a:spcPct val="80000"/>
              </a:lnSpc>
            </a:pPr>
            <a:r>
              <a:rPr lang="en-US" sz="2800" b="1" smtClean="0">
                <a:solidFill>
                  <a:srgbClr val="002060"/>
                </a:solidFill>
                <a:latin typeface="Comic Sans MS" pitchFamily="66" charset="0"/>
              </a:rPr>
              <a:t>However Mn, Fe and Cobalt family do not form hydrides. </a:t>
            </a:r>
          </a:p>
          <a:p>
            <a:pPr>
              <a:lnSpc>
                <a:spcPct val="80000"/>
              </a:lnSpc>
            </a:pPr>
            <a:r>
              <a:rPr lang="en-US" sz="2800" b="1" smtClean="0">
                <a:solidFill>
                  <a:srgbClr val="002060"/>
                </a:solidFill>
                <a:latin typeface="Comic Sans MS" pitchFamily="66" charset="0"/>
              </a:rPr>
              <a:t>Only 7</a:t>
            </a:r>
            <a:r>
              <a:rPr lang="en-US" sz="1800" b="1" baseline="30000" smtClean="0">
                <a:solidFill>
                  <a:srgbClr val="002060"/>
                </a:solidFill>
                <a:latin typeface="Comic Sans MS" pitchFamily="66" charset="0"/>
              </a:rPr>
              <a:t>th</a:t>
            </a:r>
            <a:r>
              <a:rPr lang="en-US" sz="1800" b="1" smtClean="0">
                <a:solidFill>
                  <a:srgbClr val="002060"/>
                </a:solidFill>
                <a:latin typeface="Comic Sans MS" pitchFamily="66" charset="0"/>
              </a:rPr>
              <a:t> </a:t>
            </a:r>
            <a:r>
              <a:rPr lang="en-US" sz="2800" b="1" smtClean="0">
                <a:solidFill>
                  <a:srgbClr val="002060"/>
                </a:solidFill>
                <a:latin typeface="Comic Sans MS" pitchFamily="66" charset="0"/>
              </a:rPr>
              <a:t>group forms these hydrides like CrH.</a:t>
            </a:r>
          </a:p>
          <a:p>
            <a:pPr>
              <a:lnSpc>
                <a:spcPct val="80000"/>
              </a:lnSpc>
            </a:pPr>
            <a:r>
              <a:rPr lang="en-US" sz="2800" b="1" smtClean="0">
                <a:solidFill>
                  <a:srgbClr val="002060"/>
                </a:solidFill>
                <a:latin typeface="Comic Sans MS" pitchFamily="66" charset="0"/>
              </a:rPr>
              <a:t>These hydrides conduct heat and electricity.</a:t>
            </a:r>
          </a:p>
          <a:p>
            <a:pPr>
              <a:lnSpc>
                <a:spcPct val="80000"/>
              </a:lnSpc>
            </a:pPr>
            <a:r>
              <a:rPr lang="en-US" sz="2800" b="1" smtClean="0">
                <a:solidFill>
                  <a:srgbClr val="002060"/>
                </a:solidFill>
                <a:latin typeface="Comic Sans MS" pitchFamily="66" charset="0"/>
              </a:rPr>
              <a:t>These are nonstoichiometric and deficient in hydrogen.</a:t>
            </a:r>
          </a:p>
          <a:p>
            <a:pPr>
              <a:lnSpc>
                <a:spcPct val="80000"/>
              </a:lnSpc>
            </a:pPr>
            <a:r>
              <a:rPr lang="en-US" sz="2800" b="1" smtClean="0">
                <a:solidFill>
                  <a:srgbClr val="002060"/>
                </a:solidFill>
                <a:latin typeface="Comic Sans MS" pitchFamily="66" charset="0"/>
              </a:rPr>
              <a:t>Example : TiH</a:t>
            </a:r>
            <a:r>
              <a:rPr lang="en-US" sz="1600" smtClean="0">
                <a:solidFill>
                  <a:srgbClr val="002060"/>
                </a:solidFill>
                <a:latin typeface="Comic Sans MS" pitchFamily="66" charset="0"/>
              </a:rPr>
              <a:t>1.8-2</a:t>
            </a:r>
            <a:r>
              <a:rPr lang="en-US" sz="2800" b="1" smtClean="0">
                <a:solidFill>
                  <a:srgbClr val="002060"/>
                </a:solidFill>
                <a:latin typeface="Comic Sans MS" pitchFamily="66" charset="0"/>
              </a:rPr>
              <a:t>, LaH</a:t>
            </a:r>
            <a:r>
              <a:rPr lang="en-US" sz="1600" b="1" smtClean="0">
                <a:solidFill>
                  <a:srgbClr val="002060"/>
                </a:solidFill>
                <a:latin typeface="Comic Sans MS" pitchFamily="66" charset="0"/>
              </a:rPr>
              <a:t>2.87.</a:t>
            </a:r>
            <a:r>
              <a:rPr lang="en-US" sz="2800" b="1" smtClean="0">
                <a:solidFill>
                  <a:srgbClr val="002060"/>
                </a:solidFill>
                <a:latin typeface="Comic Sans MS" pitchFamily="66" charset="0"/>
              </a:rPr>
              <a:t>   </a:t>
            </a:r>
            <a:endParaRPr lang="en-US" sz="1800" b="1" smtClean="0">
              <a:solidFill>
                <a:srgbClr val="002060"/>
              </a:solidFill>
              <a:latin typeface="Comic Sans MS" pitchFamily="66" charset="0"/>
            </a:endParaRPr>
          </a:p>
        </p:txBody>
      </p:sp>
      <p:sp>
        <p:nvSpPr>
          <p:cNvPr id="26626" name="Rectangle 2"/>
          <p:cNvSpPr>
            <a:spLocks noGrp="1" noChangeArrowheads="1"/>
          </p:cNvSpPr>
          <p:nvPr>
            <p:ph type="title"/>
          </p:nvPr>
        </p:nvSpPr>
        <p:spPr/>
        <p:txBody>
          <a:bodyPr/>
          <a:lstStyle/>
          <a:p>
            <a:r>
              <a:rPr lang="en-US" smtClean="0">
                <a:solidFill>
                  <a:srgbClr val="FF3300"/>
                </a:solidFill>
                <a:latin typeface="Comic Sans MS" pitchFamily="66" charset="0"/>
              </a:rPr>
              <a:t>METALLIC HYDRIDES</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http://www.meta-synthesis.com/webbook/12_lab/hm_hydride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4582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6278562"/>
          </a:xfrm>
        </p:spPr>
        <p:txBody>
          <a:bodyPr rtlCol="0">
            <a:normAutofit fontScale="77500" lnSpcReduction="20000"/>
          </a:bodyPr>
          <a:lstStyle/>
          <a:p>
            <a:pPr fontAlgn="auto">
              <a:spcAft>
                <a:spcPts val="0"/>
              </a:spcAft>
              <a:buFont typeface="Arial" pitchFamily="34" charset="0"/>
              <a:buNone/>
              <a:defRPr/>
            </a:pPr>
            <a:r>
              <a:rPr lang="en-US" sz="4400" dirty="0" smtClean="0">
                <a:solidFill>
                  <a:srgbClr val="FF0000"/>
                </a:solidFill>
              </a:rPr>
              <a:t>Examples:</a:t>
            </a:r>
          </a:p>
          <a:p>
            <a:pPr fontAlgn="auto">
              <a:spcAft>
                <a:spcPts val="0"/>
              </a:spcAft>
              <a:buFont typeface="Arial" pitchFamily="34" charset="0"/>
              <a:buChar char="•"/>
              <a:defRPr/>
            </a:pPr>
            <a:r>
              <a:rPr lang="en-US" dirty="0" smtClean="0">
                <a:solidFill>
                  <a:srgbClr val="002060"/>
                </a:solidFill>
                <a:hlinkClick r:id="rId2" action="ppaction://hlinkfile" tooltip="Nickel hydride"/>
              </a:rPr>
              <a:t>nickel hydride</a:t>
            </a:r>
            <a:r>
              <a:rPr lang="en-US" dirty="0" smtClean="0">
                <a:solidFill>
                  <a:srgbClr val="002060"/>
                </a:solidFill>
              </a:rPr>
              <a:t>: used in </a:t>
            </a:r>
            <a:r>
              <a:rPr lang="en-US" dirty="0" smtClean="0">
                <a:solidFill>
                  <a:srgbClr val="002060"/>
                </a:solidFill>
                <a:hlinkClick r:id="rId3" action="ppaction://hlinkfile" tooltip="NiMH battery"/>
              </a:rPr>
              <a:t>NiMH batteries</a:t>
            </a:r>
            <a:endParaRPr lang="en-US" dirty="0" smtClean="0">
              <a:solidFill>
                <a:srgbClr val="002060"/>
              </a:solidFill>
            </a:endParaRPr>
          </a:p>
          <a:p>
            <a:pPr fontAlgn="auto">
              <a:spcAft>
                <a:spcPts val="0"/>
              </a:spcAft>
              <a:buFont typeface="Arial" pitchFamily="34" charset="0"/>
              <a:buChar char="•"/>
              <a:defRPr/>
            </a:pPr>
            <a:r>
              <a:rPr lang="en-US" dirty="0" smtClean="0">
                <a:solidFill>
                  <a:srgbClr val="002060"/>
                </a:solidFill>
                <a:hlinkClick r:id="rId4" action="ppaction://hlinkfile" tooltip="Palladium hydride"/>
              </a:rPr>
              <a:t>palladium hydride</a:t>
            </a:r>
            <a:r>
              <a:rPr lang="en-US" dirty="0" smtClean="0">
                <a:solidFill>
                  <a:srgbClr val="002060"/>
                </a:solidFill>
              </a:rPr>
              <a:t>: electrodes in </a:t>
            </a:r>
            <a:r>
              <a:rPr lang="en-US" dirty="0" smtClean="0">
                <a:solidFill>
                  <a:srgbClr val="002060"/>
                </a:solidFill>
                <a:hlinkClick r:id="rId5" action="ppaction://hlinkfile" tooltip="Cold fusion"/>
              </a:rPr>
              <a:t>cold fusion</a:t>
            </a:r>
            <a:r>
              <a:rPr lang="en-US" dirty="0" smtClean="0">
                <a:solidFill>
                  <a:srgbClr val="002060"/>
                </a:solidFill>
              </a:rPr>
              <a:t> experiments</a:t>
            </a:r>
          </a:p>
          <a:p>
            <a:pPr fontAlgn="auto">
              <a:spcAft>
                <a:spcPts val="0"/>
              </a:spcAft>
              <a:buFont typeface="Arial" pitchFamily="34" charset="0"/>
              <a:buChar char="•"/>
              <a:defRPr/>
            </a:pPr>
            <a:r>
              <a:rPr lang="en-US" dirty="0" smtClean="0">
                <a:solidFill>
                  <a:srgbClr val="002060"/>
                </a:solidFill>
                <a:hlinkClick r:id="rId6" action="ppaction://hlinkfile" tooltip="Lithium aluminium hydride"/>
              </a:rPr>
              <a:t>lithium aluminium hydride</a:t>
            </a:r>
            <a:r>
              <a:rPr lang="en-US" dirty="0" smtClean="0">
                <a:solidFill>
                  <a:srgbClr val="002060"/>
                </a:solidFill>
              </a:rPr>
              <a:t>: a powerful reducing agent used in organic chemistry</a:t>
            </a:r>
          </a:p>
          <a:p>
            <a:pPr fontAlgn="auto">
              <a:spcAft>
                <a:spcPts val="0"/>
              </a:spcAft>
              <a:buFont typeface="Arial" pitchFamily="34" charset="0"/>
              <a:buChar char="•"/>
              <a:defRPr/>
            </a:pPr>
            <a:r>
              <a:rPr lang="en-US" dirty="0" smtClean="0">
                <a:solidFill>
                  <a:srgbClr val="002060"/>
                </a:solidFill>
                <a:hlinkClick r:id="rId7" action="ppaction://hlinkfile" tooltip="Sodium borohydride"/>
              </a:rPr>
              <a:t>sodium borohydride</a:t>
            </a:r>
            <a:r>
              <a:rPr lang="en-US" dirty="0" smtClean="0">
                <a:solidFill>
                  <a:srgbClr val="002060"/>
                </a:solidFill>
              </a:rPr>
              <a:t>: selective specialty reducing agent, hydrogen storage in </a:t>
            </a:r>
            <a:r>
              <a:rPr lang="en-US" dirty="0" smtClean="0">
                <a:solidFill>
                  <a:srgbClr val="002060"/>
                </a:solidFill>
                <a:hlinkClick r:id="rId8" action="ppaction://hlinkfile" tooltip="Direct borohydride fuel cell"/>
              </a:rPr>
              <a:t>fuel cells</a:t>
            </a:r>
            <a:endParaRPr lang="en-US" dirty="0" smtClean="0">
              <a:solidFill>
                <a:srgbClr val="002060"/>
              </a:solidFill>
            </a:endParaRPr>
          </a:p>
          <a:p>
            <a:pPr fontAlgn="auto">
              <a:spcAft>
                <a:spcPts val="0"/>
              </a:spcAft>
              <a:buFont typeface="Arial" pitchFamily="34" charset="0"/>
              <a:buChar char="•"/>
              <a:defRPr/>
            </a:pPr>
            <a:r>
              <a:rPr lang="en-US" dirty="0" smtClean="0">
                <a:solidFill>
                  <a:srgbClr val="002060"/>
                </a:solidFill>
                <a:hlinkClick r:id="rId9" action="ppaction://hlinkfile" tooltip="Sodium hydride"/>
              </a:rPr>
              <a:t>sodium hydride</a:t>
            </a:r>
            <a:r>
              <a:rPr lang="en-US" dirty="0" smtClean="0">
                <a:solidFill>
                  <a:srgbClr val="002060"/>
                </a:solidFill>
              </a:rPr>
              <a:t>: a powerful base used in organic chemistry</a:t>
            </a:r>
          </a:p>
          <a:p>
            <a:pPr fontAlgn="auto">
              <a:spcAft>
                <a:spcPts val="0"/>
              </a:spcAft>
              <a:buFont typeface="Arial" pitchFamily="34" charset="0"/>
              <a:buChar char="•"/>
              <a:defRPr/>
            </a:pPr>
            <a:r>
              <a:rPr lang="en-US" dirty="0" smtClean="0">
                <a:solidFill>
                  <a:srgbClr val="002060"/>
                </a:solidFill>
                <a:hlinkClick r:id="rId10" action="ppaction://hlinkfile" tooltip="Diborane"/>
              </a:rPr>
              <a:t>diborane</a:t>
            </a:r>
            <a:r>
              <a:rPr lang="en-US" dirty="0" smtClean="0">
                <a:solidFill>
                  <a:srgbClr val="002060"/>
                </a:solidFill>
              </a:rPr>
              <a:t>: reducing agent, rocket fuel, semiconductor dopant, catalyst, used in organic synthesis; also </a:t>
            </a:r>
            <a:r>
              <a:rPr lang="en-US" dirty="0" smtClean="0">
                <a:solidFill>
                  <a:srgbClr val="002060"/>
                </a:solidFill>
                <a:hlinkClick r:id="rId11" action="ppaction://hlinkfile" tooltip="Borane"/>
              </a:rPr>
              <a:t>borane</a:t>
            </a:r>
            <a:r>
              <a:rPr lang="en-US" dirty="0" smtClean="0">
                <a:solidFill>
                  <a:srgbClr val="002060"/>
                </a:solidFill>
              </a:rPr>
              <a:t>, </a:t>
            </a:r>
            <a:r>
              <a:rPr lang="en-US" dirty="0" smtClean="0">
                <a:solidFill>
                  <a:srgbClr val="002060"/>
                </a:solidFill>
                <a:hlinkClick r:id="rId12" action="ppaction://hlinkfile" tooltip="Pentaborane"/>
              </a:rPr>
              <a:t>pentaborane</a:t>
            </a:r>
            <a:r>
              <a:rPr lang="en-US" dirty="0" smtClean="0">
                <a:solidFill>
                  <a:srgbClr val="002060"/>
                </a:solidFill>
              </a:rPr>
              <a:t> and </a:t>
            </a:r>
            <a:r>
              <a:rPr lang="en-US" dirty="0" smtClean="0">
                <a:solidFill>
                  <a:srgbClr val="002060"/>
                </a:solidFill>
                <a:hlinkClick r:id="rId13" action="ppaction://hlinkfile" tooltip="Decaborane"/>
              </a:rPr>
              <a:t>decaborane</a:t>
            </a:r>
            <a:endParaRPr lang="en-US" dirty="0" smtClean="0">
              <a:solidFill>
                <a:srgbClr val="002060"/>
              </a:solidFill>
            </a:endParaRPr>
          </a:p>
          <a:p>
            <a:pPr fontAlgn="auto">
              <a:spcAft>
                <a:spcPts val="0"/>
              </a:spcAft>
              <a:buFont typeface="Arial" pitchFamily="34" charset="0"/>
              <a:buChar char="•"/>
              <a:defRPr/>
            </a:pPr>
            <a:r>
              <a:rPr lang="en-US" dirty="0" smtClean="0">
                <a:solidFill>
                  <a:srgbClr val="002060"/>
                </a:solidFill>
                <a:hlinkClick r:id="rId14" action="ppaction://hlinkfile" tooltip="Arsine"/>
              </a:rPr>
              <a:t>arsine</a:t>
            </a:r>
            <a:r>
              <a:rPr lang="en-US" dirty="0" smtClean="0">
                <a:solidFill>
                  <a:srgbClr val="002060"/>
                </a:solidFill>
              </a:rPr>
              <a:t>: used for </a:t>
            </a:r>
            <a:r>
              <a:rPr lang="en-US" dirty="0" smtClean="0">
                <a:solidFill>
                  <a:srgbClr val="002060"/>
                </a:solidFill>
                <a:hlinkClick r:id="rId15" action="ppaction://hlinkfile" tooltip="Doping (semiconductor)"/>
              </a:rPr>
              <a:t>doping</a:t>
            </a:r>
            <a:r>
              <a:rPr lang="en-US" dirty="0" smtClean="0">
                <a:solidFill>
                  <a:srgbClr val="002060"/>
                </a:solidFill>
              </a:rPr>
              <a:t> </a:t>
            </a:r>
            <a:r>
              <a:rPr lang="en-US" dirty="0" smtClean="0">
                <a:solidFill>
                  <a:srgbClr val="002060"/>
                </a:solidFill>
                <a:hlinkClick r:id="rId16" action="ppaction://hlinkfile" tooltip="Semiconductors"/>
              </a:rPr>
              <a:t>semiconductors</a:t>
            </a:r>
            <a:endParaRPr lang="en-US" dirty="0" smtClean="0">
              <a:solidFill>
                <a:srgbClr val="002060"/>
              </a:solidFill>
            </a:endParaRPr>
          </a:p>
          <a:p>
            <a:pPr fontAlgn="auto">
              <a:spcAft>
                <a:spcPts val="0"/>
              </a:spcAft>
              <a:buFont typeface="Arial" pitchFamily="34" charset="0"/>
              <a:buChar char="•"/>
              <a:defRPr/>
            </a:pPr>
            <a:r>
              <a:rPr lang="en-US" dirty="0" smtClean="0">
                <a:solidFill>
                  <a:srgbClr val="002060"/>
                </a:solidFill>
                <a:hlinkClick r:id="rId17" action="ppaction://hlinkfile" tooltip="Stibine"/>
              </a:rPr>
              <a:t>stibine</a:t>
            </a:r>
            <a:r>
              <a:rPr lang="en-US" dirty="0" smtClean="0">
                <a:solidFill>
                  <a:srgbClr val="002060"/>
                </a:solidFill>
              </a:rPr>
              <a:t>: used in </a:t>
            </a:r>
            <a:r>
              <a:rPr lang="en-US" dirty="0" smtClean="0">
                <a:solidFill>
                  <a:srgbClr val="002060"/>
                </a:solidFill>
                <a:hlinkClick r:id="rId18" action="ppaction://hlinkfile" tooltip="Semiconductor"/>
              </a:rPr>
              <a:t>semiconductor</a:t>
            </a:r>
            <a:r>
              <a:rPr lang="en-US" dirty="0" smtClean="0">
                <a:solidFill>
                  <a:srgbClr val="002060"/>
                </a:solidFill>
              </a:rPr>
              <a:t> industry</a:t>
            </a:r>
          </a:p>
          <a:p>
            <a:pPr fontAlgn="auto">
              <a:spcAft>
                <a:spcPts val="0"/>
              </a:spcAft>
              <a:buFont typeface="Arial" pitchFamily="34" charset="0"/>
              <a:buChar char="•"/>
              <a:defRPr/>
            </a:pPr>
            <a:r>
              <a:rPr lang="en-US" dirty="0" smtClean="0">
                <a:solidFill>
                  <a:srgbClr val="002060"/>
                </a:solidFill>
                <a:hlinkClick r:id="rId19" action="ppaction://hlinkfile" tooltip="Phosphine"/>
              </a:rPr>
              <a:t>phosphine</a:t>
            </a:r>
            <a:r>
              <a:rPr lang="en-US" dirty="0" smtClean="0">
                <a:solidFill>
                  <a:srgbClr val="002060"/>
                </a:solidFill>
              </a:rPr>
              <a:t>: used for </a:t>
            </a:r>
            <a:r>
              <a:rPr lang="en-US" dirty="0" smtClean="0">
                <a:solidFill>
                  <a:srgbClr val="002060"/>
                </a:solidFill>
                <a:hlinkClick r:id="rId20" action="ppaction://hlinkfile" tooltip="Fumigation"/>
              </a:rPr>
              <a:t>fumigation</a:t>
            </a:r>
            <a:endParaRPr lang="en-US" dirty="0" smtClean="0">
              <a:solidFill>
                <a:srgbClr val="002060"/>
              </a:solidFill>
            </a:endParaRPr>
          </a:p>
          <a:p>
            <a:pPr fontAlgn="auto">
              <a:spcAft>
                <a:spcPts val="0"/>
              </a:spcAft>
              <a:buFont typeface="Arial" pitchFamily="34" charset="0"/>
              <a:buChar char="•"/>
              <a:defRPr/>
            </a:pPr>
            <a:r>
              <a:rPr lang="en-US" dirty="0" smtClean="0">
                <a:solidFill>
                  <a:srgbClr val="002060"/>
                </a:solidFill>
                <a:hlinkClick r:id="rId21" action="ppaction://hlinkfile" tooltip="Silane"/>
              </a:rPr>
              <a:t>silane</a:t>
            </a:r>
            <a:r>
              <a:rPr lang="en-US" dirty="0" smtClean="0">
                <a:solidFill>
                  <a:srgbClr val="002060"/>
                </a:solidFill>
              </a:rPr>
              <a:t>: many industrial uses, e.g. manufacture of </a:t>
            </a:r>
            <a:r>
              <a:rPr lang="en-US" dirty="0" smtClean="0">
                <a:solidFill>
                  <a:srgbClr val="002060"/>
                </a:solidFill>
                <a:hlinkClick r:id="rId22" action="ppaction://hlinkfile" tooltip="Composite material"/>
              </a:rPr>
              <a:t>composite materials</a:t>
            </a:r>
            <a:r>
              <a:rPr lang="en-US" dirty="0" smtClean="0">
                <a:solidFill>
                  <a:srgbClr val="002060"/>
                </a:solidFill>
              </a:rPr>
              <a:t> and water repellents</a:t>
            </a:r>
          </a:p>
          <a:p>
            <a:pPr fontAlgn="auto">
              <a:spcAft>
                <a:spcPts val="0"/>
              </a:spcAft>
              <a:buFont typeface="Arial" pitchFamily="34" charset="0"/>
              <a:buChar char="•"/>
              <a:defRPr/>
            </a:pPr>
            <a:r>
              <a:rPr lang="en-US" dirty="0" smtClean="0">
                <a:solidFill>
                  <a:srgbClr val="002060"/>
                </a:solidFill>
                <a:hlinkClick r:id="rId23" action="ppaction://hlinkfile" tooltip="Ammonia"/>
              </a:rPr>
              <a:t>ammonia</a:t>
            </a:r>
            <a:r>
              <a:rPr lang="en-US" dirty="0" smtClean="0">
                <a:solidFill>
                  <a:srgbClr val="002060"/>
                </a:solidFill>
              </a:rPr>
              <a:t>: </a:t>
            </a:r>
            <a:r>
              <a:rPr lang="en-US" dirty="0" smtClean="0">
                <a:solidFill>
                  <a:srgbClr val="002060"/>
                </a:solidFill>
                <a:hlinkClick r:id="rId24" action="ppaction://hlinkfile" tooltip="Coolant"/>
              </a:rPr>
              <a:t>coolant</a:t>
            </a:r>
            <a:r>
              <a:rPr lang="en-US" dirty="0" smtClean="0">
                <a:solidFill>
                  <a:srgbClr val="002060"/>
                </a:solidFill>
              </a:rPr>
              <a:t>, </a:t>
            </a:r>
            <a:r>
              <a:rPr lang="en-US" dirty="0" smtClean="0">
                <a:solidFill>
                  <a:srgbClr val="002060"/>
                </a:solidFill>
                <a:hlinkClick r:id="rId25" action="ppaction://hlinkfile" tooltip="Fuel"/>
              </a:rPr>
              <a:t>fuel</a:t>
            </a:r>
            <a:r>
              <a:rPr lang="en-US" dirty="0" smtClean="0">
                <a:solidFill>
                  <a:srgbClr val="002060"/>
                </a:solidFill>
              </a:rPr>
              <a:t>, </a:t>
            </a:r>
            <a:r>
              <a:rPr lang="en-US" dirty="0" smtClean="0">
                <a:solidFill>
                  <a:srgbClr val="002060"/>
                </a:solidFill>
                <a:hlinkClick r:id="rId26" action="ppaction://hlinkfile" tooltip="Fertilizer"/>
              </a:rPr>
              <a:t>fertilizer</a:t>
            </a:r>
            <a:r>
              <a:rPr lang="en-US" dirty="0" smtClean="0">
                <a:solidFill>
                  <a:srgbClr val="002060"/>
                </a:solidFill>
              </a:rPr>
              <a:t>, many other industrial uses</a:t>
            </a:r>
          </a:p>
          <a:p>
            <a:pPr fontAlgn="auto">
              <a:spcAft>
                <a:spcPts val="0"/>
              </a:spcAft>
              <a:buFont typeface="Arial" pitchFamily="34" charset="0"/>
              <a:buChar char="•"/>
              <a:defRPr/>
            </a:pPr>
            <a:r>
              <a:rPr lang="en-US" dirty="0" smtClean="0">
                <a:solidFill>
                  <a:srgbClr val="002060"/>
                </a:solidFill>
                <a:hlinkClick r:id="rId27" action="ppaction://hlinkfile" tooltip="Hydrogen sulfide"/>
              </a:rPr>
              <a:t>hydrogen sulfide</a:t>
            </a:r>
            <a:r>
              <a:rPr lang="en-US" dirty="0" smtClean="0">
                <a:solidFill>
                  <a:srgbClr val="002060"/>
                </a:solidFill>
              </a:rPr>
              <a:t>: component of </a:t>
            </a:r>
            <a:r>
              <a:rPr lang="en-US" dirty="0" smtClean="0">
                <a:solidFill>
                  <a:srgbClr val="002060"/>
                </a:solidFill>
                <a:hlinkClick r:id="rId28" action="ppaction://hlinkfile" tooltip="Natural gas"/>
              </a:rPr>
              <a:t>natural gas</a:t>
            </a:r>
            <a:r>
              <a:rPr lang="en-US" dirty="0" smtClean="0">
                <a:solidFill>
                  <a:srgbClr val="002060"/>
                </a:solidFill>
              </a:rPr>
              <a:t>, important source of </a:t>
            </a:r>
            <a:r>
              <a:rPr lang="en-US" dirty="0" err="1" smtClean="0">
                <a:solidFill>
                  <a:srgbClr val="002060"/>
                </a:solidFill>
              </a:rPr>
              <a:t>sulphur</a:t>
            </a:r>
            <a:endParaRPr lang="en-US" dirty="0" smtClean="0">
              <a:solidFill>
                <a:srgbClr val="002060"/>
              </a:solidFill>
            </a:endParaRPr>
          </a:p>
          <a:p>
            <a:pPr fontAlgn="auto">
              <a:spcAft>
                <a:spcPts val="0"/>
              </a:spcAft>
              <a:buFont typeface="Arial" pitchFamily="34" charset="0"/>
              <a:buChar char="•"/>
              <a:defRPr/>
            </a:pPr>
            <a:r>
              <a:rPr lang="en-US" dirty="0" smtClean="0">
                <a:solidFill>
                  <a:srgbClr val="002060"/>
                </a:solidFill>
              </a:rPr>
              <a:t>Chemically, even </a:t>
            </a:r>
            <a:r>
              <a:rPr lang="en-US" dirty="0" smtClean="0">
                <a:solidFill>
                  <a:srgbClr val="002060"/>
                </a:solidFill>
                <a:hlinkClick r:id="rId29" action="ppaction://hlinkfile" tooltip="Water"/>
              </a:rPr>
              <a:t>water</a:t>
            </a:r>
            <a:r>
              <a:rPr lang="en-US" dirty="0" smtClean="0">
                <a:solidFill>
                  <a:srgbClr val="002060"/>
                </a:solidFill>
              </a:rPr>
              <a:t> and </a:t>
            </a:r>
            <a:r>
              <a:rPr lang="en-US" dirty="0" smtClean="0">
                <a:solidFill>
                  <a:srgbClr val="002060"/>
                </a:solidFill>
                <a:hlinkClick r:id="rId30" action="ppaction://hlinkfile" tooltip="Hydrocarbon"/>
              </a:rPr>
              <a:t>hydrocarbons</a:t>
            </a:r>
            <a:r>
              <a:rPr lang="en-US" dirty="0" smtClean="0">
                <a:solidFill>
                  <a:srgbClr val="002060"/>
                </a:solidFill>
              </a:rPr>
              <a:t> could be considered hydrides.</a:t>
            </a:r>
          </a:p>
          <a:p>
            <a:pPr fontAlgn="auto">
              <a:spcAft>
                <a:spcPts val="0"/>
              </a:spcAft>
              <a:buFont typeface="Arial" pitchFamily="34" charset="0"/>
              <a:buNone/>
              <a:defRPr/>
            </a:pPr>
            <a:endParaRPr lang="en-US" dirty="0" smtClean="0">
              <a:solidFill>
                <a:srgbClr val="002060"/>
              </a:solidFill>
            </a:endParaRPr>
          </a:p>
          <a:p>
            <a:pPr fontAlgn="auto">
              <a:spcAft>
                <a:spcPts val="0"/>
              </a:spcAft>
              <a:buFont typeface="Arial" pitchFamily="34" charset="0"/>
              <a:buNone/>
              <a:defRPr/>
            </a:pPr>
            <a:r>
              <a:rPr lang="en-US" dirty="0" smtClean="0">
                <a:solidFill>
                  <a:srgbClr val="002060"/>
                </a:solidFill>
              </a:rPr>
              <a:t>A notable thing is that all solid non-metallic &amp; metalloid hydrides are highly flammable. But, when Hydrogen combines with halogens, it produces acids rather than hydrides and they are not flammable.</a:t>
            </a:r>
          </a:p>
          <a:p>
            <a:pPr fontAlgn="auto">
              <a:spcAft>
                <a:spcPts val="0"/>
              </a:spcAft>
              <a:buFont typeface="Arial" pitchFamily="34" charset="0"/>
              <a:buChar char="•"/>
              <a:defRPr/>
            </a:pPr>
            <a:endParaRPr lang="en-US" dirty="0">
              <a:solidFill>
                <a:srgbClr val="FFC000"/>
              </a:solidFill>
            </a:endParaRPr>
          </a:p>
        </p:txBody>
      </p:sp>
    </p:spTree>
  </p:cSld>
  <p:clrMapOvr>
    <a:masterClrMapping/>
  </p:clrMapOvr>
  <p:transition spd="slow"/>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8600"/>
            <a:ext cx="7010399" cy="1569660"/>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9600" b="1" dirty="0">
                <a:ln w="11430"/>
                <a:solidFill>
                  <a:schemeClr val="accent3">
                    <a:lumMod val="75000"/>
                  </a:schemeClr>
                </a:solidFill>
                <a:effectLst>
                  <a:outerShdw blurRad="50800" dist="39000" dir="5460000" algn="tl">
                    <a:srgbClr val="000000">
                      <a:alpha val="38000"/>
                    </a:srgbClr>
                  </a:outerShdw>
                </a:effectLst>
                <a:latin typeface="+mn-lt"/>
                <a:cs typeface="+mn-cs"/>
              </a:rPr>
              <a:t>WATER</a:t>
            </a:r>
            <a:endParaRPr lang="en-US" sz="9600" b="1" dirty="0">
              <a:ln w="11430"/>
              <a:solidFill>
                <a:schemeClr val="accent3">
                  <a:lumMod val="75000"/>
                </a:schemeClr>
              </a:solidFill>
              <a:effectLst>
                <a:outerShdw blurRad="50800" dist="39000" dir="5460000" algn="tl">
                  <a:srgbClr val="000000">
                    <a:alpha val="38000"/>
                  </a:srgbClr>
                </a:outerShdw>
              </a:effectLst>
              <a:latin typeface="+mn-lt"/>
              <a:cs typeface="+mn-cs"/>
            </a:endParaRPr>
          </a:p>
        </p:txBody>
      </p:sp>
      <p:pic>
        <p:nvPicPr>
          <p:cNvPr id="5" name="Picture 4" descr="water-drop.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600200"/>
            <a:ext cx="6019800"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Click="0" advTm="3000">
    <p:circl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438400"/>
            <a:ext cx="8229600" cy="3276600"/>
          </a:xfrm>
        </p:spPr>
        <p:txBody>
          <a:bodyPr rtlCol="0">
            <a:normAutofit/>
          </a:bodyPr>
          <a:lstStyle/>
          <a:p>
            <a:pPr fontAlgn="auto">
              <a:spcAft>
                <a:spcPts val="0"/>
              </a:spcAft>
              <a:buFont typeface="Wingdings" pitchFamily="2" charset="2"/>
              <a:buChar char="q"/>
              <a:defRPr/>
            </a:pPr>
            <a:r>
              <a:rPr lang="en-US" dirty="0" smtClean="0">
                <a:solidFill>
                  <a:schemeClr val="accent1">
                    <a:lumMod val="50000"/>
                  </a:schemeClr>
                </a:solidFill>
              </a:rPr>
              <a:t> </a:t>
            </a:r>
            <a:r>
              <a:rPr lang="en-US" b="1" i="1" u="sng" dirty="0" smtClean="0">
                <a:solidFill>
                  <a:schemeClr val="accent1">
                    <a:lumMod val="50000"/>
                  </a:schemeClr>
                </a:solidFill>
                <a:latin typeface="Georgia" pitchFamily="18" charset="0"/>
              </a:rPr>
              <a:t>Rain water</a:t>
            </a:r>
            <a:r>
              <a:rPr lang="en-US" b="1" i="1" dirty="0" smtClean="0">
                <a:solidFill>
                  <a:schemeClr val="accent1">
                    <a:lumMod val="50000"/>
                  </a:schemeClr>
                </a:solidFill>
                <a:latin typeface="Georgia" pitchFamily="18" charset="0"/>
              </a:rPr>
              <a:t>: </a:t>
            </a:r>
            <a:r>
              <a:rPr lang="en-US" sz="2400" i="1" dirty="0" smtClean="0">
                <a:solidFill>
                  <a:schemeClr val="accent1">
                    <a:lumMod val="50000"/>
                  </a:schemeClr>
                </a:solidFill>
                <a:latin typeface="Georgia" pitchFamily="18" charset="0"/>
              </a:rPr>
              <a:t>Purest form of natural water.</a:t>
            </a:r>
          </a:p>
          <a:p>
            <a:pPr fontAlgn="auto">
              <a:spcAft>
                <a:spcPts val="0"/>
              </a:spcAft>
              <a:buFont typeface="Wingdings" pitchFamily="2" charset="2"/>
              <a:buChar char="q"/>
              <a:defRPr/>
            </a:pPr>
            <a:r>
              <a:rPr lang="en-US" b="1" i="1" u="sng" dirty="0" smtClean="0">
                <a:solidFill>
                  <a:schemeClr val="accent1">
                    <a:lumMod val="50000"/>
                  </a:schemeClr>
                </a:solidFill>
                <a:latin typeface="Georgia" pitchFamily="18" charset="0"/>
              </a:rPr>
              <a:t> Sea water</a:t>
            </a:r>
            <a:r>
              <a:rPr lang="en-US" b="1" i="1" dirty="0" smtClean="0">
                <a:solidFill>
                  <a:schemeClr val="accent1">
                    <a:lumMod val="50000"/>
                  </a:schemeClr>
                </a:solidFill>
                <a:latin typeface="Georgia" pitchFamily="18" charset="0"/>
              </a:rPr>
              <a:t>: </a:t>
            </a:r>
            <a:r>
              <a:rPr lang="en-US" sz="2400" i="1" dirty="0" smtClean="0">
                <a:solidFill>
                  <a:schemeClr val="accent1">
                    <a:lumMod val="50000"/>
                  </a:schemeClr>
                </a:solidFill>
                <a:latin typeface="Georgia" pitchFamily="18" charset="0"/>
              </a:rPr>
              <a:t>It is an impure form of water.</a:t>
            </a:r>
          </a:p>
          <a:p>
            <a:pPr fontAlgn="auto">
              <a:spcAft>
                <a:spcPts val="0"/>
              </a:spcAft>
              <a:buFont typeface="Wingdings" pitchFamily="2" charset="2"/>
              <a:buChar char="q"/>
              <a:defRPr/>
            </a:pPr>
            <a:r>
              <a:rPr lang="en-US" i="1" dirty="0" smtClean="0">
                <a:solidFill>
                  <a:schemeClr val="accent1">
                    <a:lumMod val="50000"/>
                  </a:schemeClr>
                </a:solidFill>
                <a:latin typeface="Georgia" pitchFamily="18" charset="0"/>
              </a:rPr>
              <a:t> </a:t>
            </a:r>
            <a:r>
              <a:rPr lang="en-US" b="1" i="1" u="sng" dirty="0" smtClean="0">
                <a:solidFill>
                  <a:schemeClr val="accent1">
                    <a:lumMod val="50000"/>
                  </a:schemeClr>
                </a:solidFill>
                <a:latin typeface="Georgia" pitchFamily="18" charset="0"/>
              </a:rPr>
              <a:t>Surface water</a:t>
            </a:r>
            <a:r>
              <a:rPr lang="en-US" b="1" i="1" dirty="0" smtClean="0">
                <a:solidFill>
                  <a:schemeClr val="accent1">
                    <a:lumMod val="50000"/>
                  </a:schemeClr>
                </a:solidFill>
                <a:latin typeface="Georgia" pitchFamily="18" charset="0"/>
              </a:rPr>
              <a:t>: </a:t>
            </a:r>
            <a:r>
              <a:rPr lang="en-US" sz="2400" i="1" dirty="0" smtClean="0">
                <a:solidFill>
                  <a:schemeClr val="accent1">
                    <a:lumMod val="50000"/>
                  </a:schemeClr>
                </a:solidFill>
                <a:latin typeface="Georgia" pitchFamily="18" charset="0"/>
              </a:rPr>
              <a:t>Include streams, rivers and lakes  and are most important sources of water for all purposes.</a:t>
            </a:r>
          </a:p>
          <a:p>
            <a:pPr fontAlgn="auto">
              <a:spcAft>
                <a:spcPts val="0"/>
              </a:spcAft>
              <a:buFont typeface="Arial" pitchFamily="34" charset="0"/>
              <a:buNone/>
              <a:defRPr/>
            </a:pPr>
            <a:endParaRPr lang="en-US" i="1" dirty="0" smtClean="0">
              <a:solidFill>
                <a:schemeClr val="tx2">
                  <a:lumMod val="60000"/>
                  <a:lumOff val="40000"/>
                </a:schemeClr>
              </a:solidFill>
              <a:latin typeface="Georgia" pitchFamily="18" charset="0"/>
            </a:endParaRPr>
          </a:p>
          <a:p>
            <a:pPr fontAlgn="auto">
              <a:spcAft>
                <a:spcPts val="0"/>
              </a:spcAft>
              <a:buFont typeface="Arial" pitchFamily="34" charset="0"/>
              <a:buNone/>
              <a:defRPr/>
            </a:pPr>
            <a:endParaRPr lang="en-US" b="1" dirty="0">
              <a:solidFill>
                <a:schemeClr val="tx2">
                  <a:lumMod val="60000"/>
                  <a:lumOff val="40000"/>
                </a:schemeClr>
              </a:solidFill>
            </a:endParaRPr>
          </a:p>
        </p:txBody>
      </p:sp>
      <p:sp>
        <p:nvSpPr>
          <p:cNvPr id="2" name="Title 1"/>
          <p:cNvSpPr>
            <a:spLocks noGrp="1"/>
          </p:cNvSpPr>
          <p:nvPr>
            <p:ph type="title"/>
          </p:nvPr>
        </p:nvSpPr>
        <p:spPr/>
        <p:txBody>
          <a:bodyPr rtlCol="0">
            <a:normAutofit/>
          </a:bodyPr>
          <a:lstStyle/>
          <a:p>
            <a:pPr fontAlgn="auto">
              <a:spcAft>
                <a:spcPts val="0"/>
              </a:spcAft>
              <a:defRPr/>
            </a:pPr>
            <a:r>
              <a:rPr lang="en-US" sz="4800" i="1" u="sng" dirty="0" smtClean="0">
                <a:solidFill>
                  <a:schemeClr val="bg2">
                    <a:lumMod val="50000"/>
                  </a:schemeClr>
                </a:solidFill>
                <a:effectLst>
                  <a:outerShdw blurRad="38100" dist="38100" dir="2700000" algn="tl">
                    <a:srgbClr val="000000">
                      <a:alpha val="43137"/>
                    </a:srgbClr>
                  </a:outerShdw>
                </a:effectLst>
              </a:rPr>
              <a:t>Natural</a:t>
            </a:r>
            <a:r>
              <a:rPr lang="en-US" sz="4800" i="1" dirty="0" smtClean="0">
                <a:solidFill>
                  <a:schemeClr val="bg2">
                    <a:lumMod val="50000"/>
                  </a:schemeClr>
                </a:solidFill>
              </a:rPr>
              <a:t> </a:t>
            </a:r>
            <a:r>
              <a:rPr lang="en-US" sz="4800" i="1" u="sng" dirty="0" smtClean="0">
                <a:solidFill>
                  <a:schemeClr val="bg2">
                    <a:lumMod val="50000"/>
                  </a:schemeClr>
                </a:solidFill>
                <a:effectLst>
                  <a:outerShdw blurRad="38100" dist="38100" dir="2700000" algn="tl">
                    <a:srgbClr val="000000">
                      <a:alpha val="43137"/>
                    </a:srgbClr>
                  </a:outerShdw>
                </a:effectLst>
              </a:rPr>
              <a:t>occurrence</a:t>
            </a:r>
            <a:r>
              <a:rPr lang="en-US" sz="4800" i="1" dirty="0" smtClean="0">
                <a:solidFill>
                  <a:schemeClr val="bg2">
                    <a:lumMod val="50000"/>
                  </a:schemeClr>
                </a:solidFill>
              </a:rPr>
              <a:t>:</a:t>
            </a:r>
            <a:endParaRPr lang="en-US" sz="4800" i="1" dirty="0">
              <a:solidFill>
                <a:schemeClr val="bg2">
                  <a:lumMod val="50000"/>
                </a:schemeClr>
              </a:solidFill>
            </a:endParaRPr>
          </a:p>
        </p:txBody>
      </p:sp>
    </p:spTree>
  </p:cSld>
  <p:clrMapOvr>
    <a:masterClrMapping/>
  </p:clrMapOvr>
  <p:transition spd="slow">
    <p:pull dir="l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228600"/>
            <a:ext cx="8839200" cy="830997"/>
          </a:xfrm>
          <a:prstGeom prst="rect">
            <a:avLst/>
          </a:prstGeom>
          <a:noFill/>
        </p:spPr>
        <p:txBody>
          <a:bodyPr>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fontAlgn="auto">
              <a:spcBef>
                <a:spcPts val="0"/>
              </a:spcBef>
              <a:spcAft>
                <a:spcPts val="0"/>
              </a:spcAft>
              <a:defRPr/>
            </a:pPr>
            <a:r>
              <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rPr>
              <a:t>Hydrogen bonding in water</a:t>
            </a:r>
            <a:endParaRPr lang="en-US" sz="48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n-lt"/>
              <a:cs typeface="+mn-cs"/>
            </a:endParaRPr>
          </a:p>
        </p:txBody>
      </p:sp>
      <p:sp>
        <p:nvSpPr>
          <p:cNvPr id="31747" name="TextBox 3"/>
          <p:cNvSpPr txBox="1">
            <a:spLocks noChangeArrowheads="1"/>
          </p:cNvSpPr>
          <p:nvPr/>
        </p:nvSpPr>
        <p:spPr bwMode="auto">
          <a:xfrm>
            <a:off x="685800" y="1676400"/>
            <a:ext cx="77724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b="1">
                <a:solidFill>
                  <a:srgbClr val="002060"/>
                </a:solidFill>
              </a:rPr>
              <a:t>In a hydrogen compound, when hydrogen is bonded with highly electronegative atom (F,O,N) by a covalent bond, electron pair is attracted towards electronegative atom so strongly that a dipole results i.e., one end carries a positive charge (H-end) and other end carries a positive charge (X-end). </a:t>
            </a:r>
          </a:p>
          <a:p>
            <a:endParaRPr lang="en-US" b="1">
              <a:solidFill>
                <a:srgbClr val="002060"/>
              </a:solidFill>
            </a:endParaRPr>
          </a:p>
          <a:p>
            <a:endParaRPr lang="en-US" b="1">
              <a:solidFill>
                <a:srgbClr val="002060"/>
              </a:solidFill>
            </a:endParaRPr>
          </a:p>
          <a:p>
            <a:endParaRPr lang="en-US" b="1">
              <a:solidFill>
                <a:srgbClr val="002060"/>
              </a:solidFill>
            </a:endParaRPr>
          </a:p>
          <a:p>
            <a:endParaRPr lang="en-US" b="1">
              <a:solidFill>
                <a:srgbClr val="002060"/>
              </a:solidFill>
            </a:endParaRPr>
          </a:p>
          <a:p>
            <a:r>
              <a:rPr lang="en-US" b="1">
                <a:solidFill>
                  <a:srgbClr val="002060"/>
                </a:solidFill>
              </a:rPr>
              <a:t>If a number of such molecules are brought nearer to each other, the positive end of one molecule and the negative end of  the other molecule will attract each other and weak electrostatic force will develop. Thus, these molecules will associate together to form a cluster of molecules.</a:t>
            </a:r>
          </a:p>
        </p:txBody>
      </p:sp>
    </p:spTree>
  </p:cSld>
  <p:clrMapOvr>
    <a:masterClrMapping/>
  </p:clrMapOvr>
  <p:transition spd="slow"/>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7696200" cy="4894263"/>
          </a:xfrm>
          <a:prstGeom prst="rect">
            <a:avLst/>
          </a:prstGeom>
          <a:noFill/>
        </p:spPr>
        <p:txBody>
          <a:bodyPr>
            <a:spAutoFit/>
          </a:bodyPr>
          <a:lstStyle/>
          <a:p>
            <a:pPr fontAlgn="auto">
              <a:spcBef>
                <a:spcPts val="0"/>
              </a:spcBef>
              <a:spcAft>
                <a:spcPts val="0"/>
              </a:spcAft>
              <a:defRPr/>
            </a:pPr>
            <a:r>
              <a:rPr lang="en-US" sz="2400" dirty="0">
                <a:latin typeface="Adobe Caslon Pro Bold" pitchFamily="18" charset="0"/>
                <a:cs typeface="+mn-cs"/>
              </a:rPr>
              <a:t>In water, there is </a:t>
            </a:r>
            <a:r>
              <a:rPr lang="en-US" sz="2400" u="dbl" dirty="0">
                <a:latin typeface="Adobe Caslon Pro Bold" pitchFamily="18" charset="0"/>
                <a:cs typeface="+mn-cs"/>
              </a:rPr>
              <a:t>INTERMOLECULAR H-BONDING:</a:t>
            </a:r>
          </a:p>
          <a:p>
            <a:pPr fontAlgn="auto">
              <a:spcBef>
                <a:spcPts val="0"/>
              </a:spcBef>
              <a:spcAft>
                <a:spcPts val="0"/>
              </a:spcAft>
              <a:defRPr/>
            </a:pPr>
            <a:endParaRPr lang="en-US" sz="3600" dirty="0">
              <a:latin typeface="Adobe Caslon Pro Bold" pitchFamily="18" charset="0"/>
              <a:cs typeface="+mn-cs"/>
            </a:endParaRPr>
          </a:p>
          <a:p>
            <a:pPr fontAlgn="auto">
              <a:spcBef>
                <a:spcPts val="0"/>
              </a:spcBef>
              <a:spcAft>
                <a:spcPts val="0"/>
              </a:spcAft>
              <a:defRPr/>
            </a:pPr>
            <a:endParaRPr lang="en-US" sz="3600" dirty="0">
              <a:latin typeface="Adobe Caslon Pro Bold" pitchFamily="18" charset="0"/>
              <a:cs typeface="+mn-cs"/>
            </a:endParaRPr>
          </a:p>
          <a:p>
            <a:pPr fontAlgn="auto">
              <a:spcBef>
                <a:spcPts val="0"/>
              </a:spcBef>
              <a:spcAft>
                <a:spcPts val="0"/>
              </a:spcAft>
              <a:defRPr/>
            </a:pPr>
            <a:r>
              <a:rPr lang="en-US" sz="3600" dirty="0">
                <a:latin typeface="Adobe Caslon Pro Bold" pitchFamily="18" charset="0"/>
                <a:cs typeface="+mn-cs"/>
              </a:rPr>
              <a:t>This type of hydrogen bonding increases the boiling point of the compound and also its solubility in water. Increase in boiling point is due to association of several molecules of the compound.</a:t>
            </a:r>
            <a:endParaRPr lang="en-US" sz="3600" dirty="0">
              <a:latin typeface="Adobe Caslon Pro Bold" pitchFamily="18" charset="0"/>
              <a:cs typeface="+mn-cs"/>
            </a:endParaRP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idx="1"/>
          </p:nvPr>
        </p:nvGraphicFramePr>
        <p:xfrm>
          <a:off x="457200" y="1524000"/>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147" name="Title 1"/>
          <p:cNvSpPr>
            <a:spLocks noGrp="1"/>
          </p:cNvSpPr>
          <p:nvPr>
            <p:ph type="title"/>
          </p:nvPr>
        </p:nvSpPr>
        <p:spPr/>
        <p:txBody>
          <a:bodyPr/>
          <a:lstStyle/>
          <a:p>
            <a:r>
              <a:rPr lang="en-US" b="1" smtClean="0"/>
              <a:t>DISCOVERY</a:t>
            </a:r>
            <a:endParaRPr lang="en-IN" b="1" smtClean="0"/>
          </a:p>
        </p:txBody>
      </p:sp>
    </p:spTree>
  </p:cSld>
  <p:clrMapOvr>
    <a:masterClrMapping/>
  </p:clrMapOvr>
  <p:transition spd="slow"/>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Picture 4" descr="water-molecule-structure.gi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14400" y="914400"/>
            <a:ext cx="7027863"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609600" y="228600"/>
            <a:ext cx="7968848" cy="923330"/>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en-US" sz="5400" b="1" dirty="0">
                <a:ln w="11430"/>
                <a:solidFill>
                  <a:schemeClr val="accent1">
                    <a:lumMod val="60000"/>
                    <a:lumOff val="40000"/>
                  </a:schemeClr>
                </a:solidFill>
                <a:effectLst>
                  <a:outerShdw blurRad="50800" dist="39000" dir="5460000" algn="tl">
                    <a:srgbClr val="000000">
                      <a:alpha val="38000"/>
                    </a:srgbClr>
                  </a:outerShdw>
                </a:effectLst>
                <a:latin typeface="+mn-lt"/>
                <a:cs typeface="+mn-cs"/>
              </a:rPr>
              <a:t>STRUCTURE OF WATER</a:t>
            </a:r>
            <a:endParaRPr lang="en-US" sz="5400" b="1" dirty="0">
              <a:ln w="11430"/>
              <a:solidFill>
                <a:schemeClr val="accent1">
                  <a:lumMod val="60000"/>
                  <a:lumOff val="40000"/>
                </a:schemeClr>
              </a:solidFill>
              <a:effectLst>
                <a:outerShdw blurRad="50800" dist="39000" dir="5460000" algn="tl">
                  <a:srgbClr val="000000">
                    <a:alpha val="38000"/>
                  </a:srgbClr>
                </a:outerShdw>
              </a:effectLst>
              <a:latin typeface="+mn-lt"/>
              <a:cs typeface="+mn-cs"/>
            </a:endParaRPr>
          </a:p>
        </p:txBody>
      </p:sp>
      <p:sp>
        <p:nvSpPr>
          <p:cNvPr id="6" name="Oval 5"/>
          <p:cNvSpPr/>
          <p:nvPr/>
        </p:nvSpPr>
        <p:spPr>
          <a:xfrm>
            <a:off x="2590800" y="5029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6"/>
          <p:cNvSpPr/>
          <p:nvPr/>
        </p:nvSpPr>
        <p:spPr>
          <a:xfrm>
            <a:off x="25908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8"/>
          <p:cNvSpPr/>
          <p:nvPr/>
        </p:nvSpPr>
        <p:spPr>
          <a:xfrm>
            <a:off x="3276600" y="50292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9"/>
          <p:cNvSpPr/>
          <p:nvPr/>
        </p:nvSpPr>
        <p:spPr>
          <a:xfrm>
            <a:off x="3276600" y="52578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10"/>
          <p:cNvSpPr/>
          <p:nvPr/>
        </p:nvSpPr>
        <p:spPr>
          <a:xfrm>
            <a:off x="2819400" y="480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1"/>
          <p:cNvSpPr/>
          <p:nvPr/>
        </p:nvSpPr>
        <p:spPr>
          <a:xfrm>
            <a:off x="3048000" y="48006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Oval 12"/>
          <p:cNvSpPr/>
          <p:nvPr/>
        </p:nvSpPr>
        <p:spPr>
          <a:xfrm>
            <a:off x="28194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3048000" y="5486400"/>
            <a:ext cx="152400" cy="152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2895600" y="5105400"/>
            <a:ext cx="228600" cy="228600"/>
          </a:xfrm>
          <a:prstGeom prst="ellipse">
            <a:avLst/>
          </a:prstGeom>
          <a:solidFill>
            <a:schemeClr val="bg1">
              <a:lumMod val="95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6" name="Rectangle 15"/>
          <p:cNvSpPr/>
          <p:nvPr/>
        </p:nvSpPr>
        <p:spPr>
          <a:xfrm>
            <a:off x="1981200" y="4953000"/>
            <a:ext cx="4572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rPr>
              <a:t>H</a:t>
            </a:r>
            <a:endParaRPr 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endParaRPr>
          </a:p>
        </p:txBody>
      </p:sp>
      <p:sp>
        <p:nvSpPr>
          <p:cNvPr id="17" name="Rectangle 16"/>
          <p:cNvSpPr/>
          <p:nvPr/>
        </p:nvSpPr>
        <p:spPr>
          <a:xfrm>
            <a:off x="3657600" y="4953000"/>
            <a:ext cx="4572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fontAlgn="auto">
              <a:spcBef>
                <a:spcPts val="0"/>
              </a:spcBef>
              <a:spcAft>
                <a:spcPts val="0"/>
              </a:spcAft>
              <a:defRPr/>
            </a:pPr>
            <a:r>
              <a:rPr 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rPr>
              <a:t>H</a:t>
            </a:r>
            <a:endParaRPr lang="en-US" sz="28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latin typeface="+mn-lt"/>
              <a:cs typeface="+mn-cs"/>
            </a:endParaRPr>
          </a:p>
        </p:txBody>
      </p:sp>
      <p:sp>
        <p:nvSpPr>
          <p:cNvPr id="33807" name="TextBox 17"/>
          <p:cNvSpPr txBox="1">
            <a:spLocks noChangeArrowheads="1"/>
          </p:cNvSpPr>
          <p:nvPr/>
        </p:nvSpPr>
        <p:spPr bwMode="auto">
          <a:xfrm>
            <a:off x="1371600" y="5791200"/>
            <a:ext cx="4191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atin typeface="Georgia" pitchFamily="18" charset="0"/>
              </a:rPr>
              <a:t>Two bond pairs and two lone pairs</a:t>
            </a:r>
          </a:p>
        </p:txBody>
      </p:sp>
      <p:sp>
        <p:nvSpPr>
          <p:cNvPr id="33808" name="TextBox 18"/>
          <p:cNvSpPr txBox="1">
            <a:spLocks noChangeArrowheads="1"/>
          </p:cNvSpPr>
          <p:nvPr/>
        </p:nvSpPr>
        <p:spPr bwMode="auto">
          <a:xfrm rot="-2535270">
            <a:off x="881063" y="3178175"/>
            <a:ext cx="12112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l-GR"/>
              <a:t>σ</a:t>
            </a:r>
            <a:r>
              <a:rPr lang="en-US"/>
              <a:t>- bond</a:t>
            </a:r>
          </a:p>
        </p:txBody>
      </p:sp>
      <p:sp>
        <p:nvSpPr>
          <p:cNvPr id="33809" name="TextBox 19"/>
          <p:cNvSpPr txBox="1">
            <a:spLocks noChangeArrowheads="1"/>
          </p:cNvSpPr>
          <p:nvPr/>
        </p:nvSpPr>
        <p:spPr bwMode="auto">
          <a:xfrm rot="2592234">
            <a:off x="2171700" y="3489325"/>
            <a:ext cx="12112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l-GR"/>
              <a:t>σ</a:t>
            </a:r>
            <a:r>
              <a:rPr lang="en-US"/>
              <a:t>- bond</a:t>
            </a:r>
          </a:p>
        </p:txBody>
      </p:sp>
    </p:spTree>
  </p:cSld>
  <p:clrMapOvr>
    <a:masterClrMapping/>
  </p:clrMapOvr>
  <p:transition spd="med">
    <p:pull dir="l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81000" y="228600"/>
            <a:ext cx="8229600" cy="923330"/>
          </a:xfrm>
        </p:spPr>
        <p:txBody>
          <a:bodyPr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fontAlgn="auto">
              <a:spcAft>
                <a:spcPts val="0"/>
              </a:spcAft>
              <a:defRPr/>
            </a:pPr>
            <a:r>
              <a:rPr lang="en-US" sz="5400" b="1" u="sng" dirty="0" smtClean="0">
                <a:ln w="11430"/>
                <a:solidFill>
                  <a:schemeClr val="accent2">
                    <a:lumMod val="60000"/>
                    <a:lumOff val="40000"/>
                  </a:schemeClr>
                </a:solidFill>
                <a:effectLst>
                  <a:outerShdw blurRad="38100" dist="38100" dir="2700000" algn="tl">
                    <a:srgbClr val="000000">
                      <a:alpha val="43137"/>
                    </a:srgbClr>
                  </a:outerShdw>
                </a:effectLst>
                <a:latin typeface="Algerian" pitchFamily="82" charset="0"/>
              </a:rPr>
              <a:t>Physical properties</a:t>
            </a:r>
            <a:endParaRPr lang="en-US" sz="5400" b="1" u="sng" dirty="0">
              <a:ln w="11430"/>
              <a:solidFill>
                <a:schemeClr val="accent2">
                  <a:lumMod val="60000"/>
                  <a:lumOff val="40000"/>
                </a:schemeClr>
              </a:solidFill>
              <a:effectLst>
                <a:outerShdw blurRad="38100" dist="38100" dir="2700000" algn="tl">
                  <a:srgbClr val="000000">
                    <a:alpha val="43137"/>
                  </a:srgbClr>
                </a:outerShdw>
              </a:effectLst>
              <a:latin typeface="Algerian" pitchFamily="82" charset="0"/>
            </a:endParaRPr>
          </a:p>
        </p:txBody>
      </p:sp>
      <p:sp>
        <p:nvSpPr>
          <p:cNvPr id="3" name="Content Placeholder 2"/>
          <p:cNvSpPr>
            <a:spLocks noGrp="1"/>
          </p:cNvSpPr>
          <p:nvPr>
            <p:ph sz="half" idx="2"/>
          </p:nvPr>
        </p:nvSpPr>
        <p:spPr>
          <a:xfrm>
            <a:off x="457200" y="2174875"/>
            <a:ext cx="8305800" cy="3951288"/>
          </a:xfrm>
        </p:spPr>
        <p:txBody>
          <a:bodyPr rtlCol="0">
            <a:normAutofit/>
          </a:bodyPr>
          <a:lstStyle/>
          <a:p>
            <a:pPr fontAlgn="auto">
              <a:spcAft>
                <a:spcPts val="0"/>
              </a:spcAft>
              <a:buFont typeface="Wingdings" pitchFamily="2" charset="2"/>
              <a:buChar char="q"/>
              <a:defRPr/>
            </a:pPr>
            <a:r>
              <a:rPr lang="en-US" sz="1600" dirty="0">
                <a:solidFill>
                  <a:srgbClr val="92D050"/>
                </a:solidFill>
              </a:rPr>
              <a:t> </a:t>
            </a:r>
            <a:r>
              <a:rPr lang="en-US" i="1" dirty="0" err="1">
                <a:solidFill>
                  <a:schemeClr val="accent1">
                    <a:lumMod val="75000"/>
                  </a:schemeClr>
                </a:solidFill>
                <a:latin typeface="Georgia" pitchFamily="18" charset="0"/>
              </a:rPr>
              <a:t>Colourless</a:t>
            </a:r>
            <a:r>
              <a:rPr lang="en-US" i="1" dirty="0">
                <a:solidFill>
                  <a:schemeClr val="accent1">
                    <a:lumMod val="75000"/>
                  </a:schemeClr>
                </a:solidFill>
                <a:latin typeface="Georgia" pitchFamily="18" charset="0"/>
              </a:rPr>
              <a:t>, tasteless and </a:t>
            </a:r>
            <a:r>
              <a:rPr lang="en-US" i="1" dirty="0" err="1">
                <a:solidFill>
                  <a:schemeClr val="accent1">
                    <a:lumMod val="75000"/>
                  </a:schemeClr>
                </a:solidFill>
                <a:latin typeface="Georgia" pitchFamily="18" charset="0"/>
              </a:rPr>
              <a:t>odourless</a:t>
            </a:r>
            <a:r>
              <a:rPr lang="en-US" i="1" dirty="0">
                <a:solidFill>
                  <a:schemeClr val="accent1">
                    <a:lumMod val="75000"/>
                  </a:schemeClr>
                </a:solidFill>
                <a:latin typeface="Georgia" pitchFamily="18" charset="0"/>
              </a:rPr>
              <a:t>.</a:t>
            </a:r>
          </a:p>
          <a:p>
            <a:pPr fontAlgn="auto">
              <a:spcAft>
                <a:spcPts val="0"/>
              </a:spcAft>
              <a:buFont typeface="Wingdings" pitchFamily="2" charset="2"/>
              <a:buChar char="q"/>
              <a:defRPr/>
            </a:pPr>
            <a:r>
              <a:rPr lang="en-US" i="1" dirty="0">
                <a:solidFill>
                  <a:schemeClr val="accent1">
                    <a:lumMod val="75000"/>
                  </a:schemeClr>
                </a:solidFill>
                <a:latin typeface="Georgia" pitchFamily="18" charset="0"/>
              </a:rPr>
              <a:t>Freezes at 0</a:t>
            </a:r>
            <a:r>
              <a:rPr lang="en-US" i="1" baseline="68000" dirty="0">
                <a:solidFill>
                  <a:schemeClr val="accent1">
                    <a:lumMod val="75000"/>
                  </a:schemeClr>
                </a:solidFill>
                <a:latin typeface="Georgia" pitchFamily="18" charset="0"/>
              </a:rPr>
              <a:t>o </a:t>
            </a:r>
            <a:r>
              <a:rPr lang="en-US" i="1" dirty="0">
                <a:solidFill>
                  <a:schemeClr val="accent1">
                    <a:lumMod val="75000"/>
                  </a:schemeClr>
                </a:solidFill>
                <a:latin typeface="Georgia" pitchFamily="18" charset="0"/>
              </a:rPr>
              <a:t>C and boils at 100</a:t>
            </a:r>
            <a:r>
              <a:rPr lang="en-US" i="1" baseline="60000" dirty="0">
                <a:solidFill>
                  <a:schemeClr val="accent1">
                    <a:lumMod val="75000"/>
                  </a:schemeClr>
                </a:solidFill>
                <a:latin typeface="Georgia" pitchFamily="18" charset="0"/>
              </a:rPr>
              <a:t>o </a:t>
            </a:r>
            <a:r>
              <a:rPr lang="en-US" i="1" dirty="0">
                <a:solidFill>
                  <a:schemeClr val="accent1">
                    <a:lumMod val="75000"/>
                  </a:schemeClr>
                </a:solidFill>
                <a:latin typeface="Georgia" pitchFamily="18" charset="0"/>
              </a:rPr>
              <a:t>C.</a:t>
            </a:r>
          </a:p>
          <a:p>
            <a:pPr fontAlgn="auto">
              <a:spcAft>
                <a:spcPts val="0"/>
              </a:spcAft>
              <a:buFont typeface="Wingdings" pitchFamily="2" charset="2"/>
              <a:buChar char="q"/>
              <a:defRPr/>
            </a:pPr>
            <a:r>
              <a:rPr lang="en-US" i="1" dirty="0">
                <a:solidFill>
                  <a:schemeClr val="accent1">
                    <a:lumMod val="75000"/>
                  </a:schemeClr>
                </a:solidFill>
                <a:latin typeface="Georgia" pitchFamily="18" charset="0"/>
              </a:rPr>
              <a:t>Maximum density is 1.00gcm</a:t>
            </a:r>
            <a:r>
              <a:rPr lang="en-US" i="1" baseline="48000" dirty="0">
                <a:solidFill>
                  <a:schemeClr val="accent1">
                    <a:lumMod val="75000"/>
                  </a:schemeClr>
                </a:solidFill>
                <a:latin typeface="Georgia" pitchFamily="18" charset="0"/>
              </a:rPr>
              <a:t>-3  </a:t>
            </a:r>
            <a:r>
              <a:rPr lang="en-US" i="1" dirty="0">
                <a:solidFill>
                  <a:schemeClr val="accent1">
                    <a:lumMod val="75000"/>
                  </a:schemeClr>
                </a:solidFill>
                <a:latin typeface="Georgia" pitchFamily="18" charset="0"/>
              </a:rPr>
              <a:t> at 4</a:t>
            </a:r>
            <a:r>
              <a:rPr lang="en-US" i="1" baseline="60000" dirty="0">
                <a:solidFill>
                  <a:schemeClr val="accent1">
                    <a:lumMod val="75000"/>
                  </a:schemeClr>
                </a:solidFill>
                <a:latin typeface="Georgia" pitchFamily="18" charset="0"/>
              </a:rPr>
              <a:t>o </a:t>
            </a:r>
            <a:r>
              <a:rPr lang="en-US" i="1" dirty="0">
                <a:solidFill>
                  <a:schemeClr val="accent1">
                    <a:lumMod val="75000"/>
                  </a:schemeClr>
                </a:solidFill>
                <a:latin typeface="Georgia" pitchFamily="18" charset="0"/>
              </a:rPr>
              <a:t>C.</a:t>
            </a:r>
          </a:p>
          <a:p>
            <a:pPr fontAlgn="auto">
              <a:spcAft>
                <a:spcPts val="0"/>
              </a:spcAft>
              <a:buFont typeface="Wingdings" pitchFamily="2" charset="2"/>
              <a:buChar char="q"/>
              <a:defRPr/>
            </a:pPr>
            <a:r>
              <a:rPr lang="en-US" i="1" dirty="0">
                <a:solidFill>
                  <a:schemeClr val="accent1">
                    <a:lumMod val="75000"/>
                  </a:schemeClr>
                </a:solidFill>
                <a:latin typeface="Georgia" pitchFamily="18" charset="0"/>
              </a:rPr>
              <a:t> Polar molecule, V-shaped structure.</a:t>
            </a:r>
          </a:p>
          <a:p>
            <a:pPr fontAlgn="auto">
              <a:spcAft>
                <a:spcPts val="0"/>
              </a:spcAft>
              <a:buFont typeface="Wingdings" pitchFamily="2" charset="2"/>
              <a:buChar char="q"/>
              <a:defRPr/>
            </a:pPr>
            <a:r>
              <a:rPr lang="en-US" i="1" dirty="0">
                <a:solidFill>
                  <a:schemeClr val="accent1">
                    <a:lumMod val="75000"/>
                  </a:schemeClr>
                </a:solidFill>
                <a:latin typeface="Georgia" pitchFamily="18" charset="0"/>
              </a:rPr>
              <a:t> Has a high dielectric constant. (78.39)</a:t>
            </a:r>
          </a:p>
          <a:p>
            <a:pPr fontAlgn="auto">
              <a:spcAft>
                <a:spcPts val="0"/>
              </a:spcAft>
              <a:buFont typeface="Wingdings" pitchFamily="2" charset="2"/>
              <a:buChar char="q"/>
              <a:defRPr/>
            </a:pPr>
            <a:r>
              <a:rPr lang="en-US" i="1" dirty="0">
                <a:solidFill>
                  <a:schemeClr val="accent1">
                    <a:lumMod val="75000"/>
                  </a:schemeClr>
                </a:solidFill>
                <a:latin typeface="Georgia" pitchFamily="18" charset="0"/>
              </a:rPr>
              <a:t>Poor conductor of electricity.</a:t>
            </a:r>
          </a:p>
          <a:p>
            <a:pPr fontAlgn="auto">
              <a:spcAft>
                <a:spcPts val="0"/>
              </a:spcAft>
              <a:buFont typeface="Wingdings" pitchFamily="2" charset="2"/>
              <a:buChar char="q"/>
              <a:defRPr/>
            </a:pPr>
            <a:r>
              <a:rPr lang="en-US" i="1" dirty="0">
                <a:solidFill>
                  <a:schemeClr val="accent1">
                    <a:lumMod val="75000"/>
                  </a:schemeClr>
                </a:solidFill>
                <a:latin typeface="Georgia" pitchFamily="18" charset="0"/>
              </a:rPr>
              <a:t>Tendency to associate.</a:t>
            </a:r>
          </a:p>
          <a:p>
            <a:pPr fontAlgn="auto">
              <a:spcAft>
                <a:spcPts val="0"/>
              </a:spcAft>
              <a:buFont typeface="Wingdings" pitchFamily="2" charset="2"/>
              <a:buChar char="q"/>
              <a:defRPr/>
            </a:pPr>
            <a:r>
              <a:rPr lang="en-US" i="1" dirty="0">
                <a:solidFill>
                  <a:schemeClr val="accent1">
                    <a:lumMod val="75000"/>
                  </a:schemeClr>
                </a:solidFill>
                <a:latin typeface="Georgia" pitchFamily="18" charset="0"/>
              </a:rPr>
              <a:t>Universal solvent.</a:t>
            </a:r>
          </a:p>
          <a:p>
            <a:pPr fontAlgn="auto">
              <a:spcAft>
                <a:spcPts val="0"/>
              </a:spcAft>
              <a:buFont typeface="Wingdings" pitchFamily="2" charset="2"/>
              <a:buChar char="q"/>
              <a:defRPr/>
            </a:pPr>
            <a:r>
              <a:rPr lang="en-US" i="1" dirty="0">
                <a:solidFill>
                  <a:schemeClr val="accent1">
                    <a:lumMod val="75000"/>
                  </a:schemeClr>
                </a:solidFill>
                <a:latin typeface="Georgia" pitchFamily="18" charset="0"/>
              </a:rPr>
              <a:t>High values of specific heat, latent heat of fusion and latent heat of </a:t>
            </a:r>
            <a:r>
              <a:rPr lang="en-US" i="1" dirty="0" err="1">
                <a:solidFill>
                  <a:schemeClr val="accent1">
                    <a:lumMod val="75000"/>
                  </a:schemeClr>
                </a:solidFill>
                <a:latin typeface="Georgia" pitchFamily="18" charset="0"/>
              </a:rPr>
              <a:t>vapourisation</a:t>
            </a:r>
            <a:r>
              <a:rPr lang="en-US" i="1" dirty="0">
                <a:solidFill>
                  <a:schemeClr val="accent1">
                    <a:lumMod val="75000"/>
                  </a:schemeClr>
                </a:solidFill>
                <a:latin typeface="Georgia" pitchFamily="18" charset="0"/>
              </a:rPr>
              <a:t>. </a:t>
            </a:r>
            <a:endParaRPr lang="en-US" dirty="0">
              <a:solidFill>
                <a:schemeClr val="accent1">
                  <a:lumMod val="75000"/>
                </a:schemeClr>
              </a:solidFill>
            </a:endParaRPr>
          </a:p>
          <a:p>
            <a:pPr fontAlgn="auto">
              <a:spcAft>
                <a:spcPts val="0"/>
              </a:spcAft>
              <a:buFont typeface="Arial" pitchFamily="34" charset="0"/>
              <a:buChar char="•"/>
              <a:defRPr/>
            </a:pPr>
            <a:endParaRPr lang="en-US" dirty="0"/>
          </a:p>
        </p:txBody>
      </p:sp>
    </p:spTree>
  </p:cSld>
  <p:clrMapOvr>
    <a:masterClrMapping/>
  </p:clrMapOvr>
  <p:transition spd="med">
    <p:pull dir="l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http://t0.gstatic.com/images?q=tbn:ANd9GcQpxtWxEkrw4TT8D9yPswAGwVNRjcj09aXtVEvUeHqT6lOILftl3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419600"/>
            <a:ext cx="1600200" cy="220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3" name="Picture 8" descr="http://t2.gstatic.com/images?q=tbn:ANd9GcQKkPTKl55xpvk6x3ErOtAfuWoVRrpy5TZgogl2-s36UMcWL3D5NQ"/>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838200"/>
            <a:ext cx="45339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4" name="Picture 4" descr="http://t0.gstatic.com/images?q=tbn:ANd9GcTv1CeEc8gbr6T3fcj2V6chB3QVkopgVa7ZDyJz_nUHBdN7KQg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609600"/>
            <a:ext cx="2174875"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845" name="Picture 2" descr="http://t1.gstatic.com/images?q=tbn:ANd9GcSxrPsW5VB1d6IJfA_gkyPryz7hQEN7-4xRlVz2p1CXdEyRs8_W"/>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00600" y="2362200"/>
            <a:ext cx="4114800" cy="409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0" y="381000"/>
            <a:ext cx="7239000" cy="584775"/>
          </a:xfrm>
          <a:prstGeom prst="rect">
            <a:avLst/>
          </a:prstGeom>
          <a:noFill/>
        </p:spPr>
        <p:txBody>
          <a:bodyPr>
            <a:spAutoFit/>
          </a:bodyPr>
          <a:lstStyle/>
          <a:p>
            <a:pPr fontAlgn="auto">
              <a:spcBef>
                <a:spcPts val="0"/>
              </a:spcBef>
              <a:spcAft>
                <a:spcPts val="0"/>
              </a:spcAft>
              <a:defRPr/>
            </a:pPr>
            <a:r>
              <a:rPr lang="en-US" sz="3200" b="1" dirty="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mn-lt"/>
                <a:cs typeface="+mn-cs"/>
              </a:rPr>
              <a:t>Hydrogen bonding in water and ice.</a:t>
            </a:r>
            <a:endParaRPr lang="en-US" sz="3200" b="1" dirty="0">
              <a:ln w="12700">
                <a:solidFill>
                  <a:schemeClr val="tx2">
                    <a:satMod val="155000"/>
                  </a:schemeClr>
                </a:solidFill>
                <a:prstDash val="solid"/>
              </a:ln>
              <a:solidFill>
                <a:schemeClr val="accent1">
                  <a:lumMod val="60000"/>
                  <a:lumOff val="40000"/>
                </a:schemeClr>
              </a:solidFill>
              <a:effectLst>
                <a:outerShdw blurRad="41275" dist="20320" dir="1800000" algn="tl" rotWithShape="0">
                  <a:srgbClr val="000000">
                    <a:alpha val="40000"/>
                  </a:srgbClr>
                </a:outerShdw>
              </a:effectLst>
              <a:latin typeface="+mn-lt"/>
              <a:cs typeface="+mn-cs"/>
            </a:endParaRPr>
          </a:p>
        </p:txBody>
      </p:sp>
    </p:spTree>
  </p:cSld>
  <p:clrMapOvr>
    <a:masterClrMapping/>
  </p:clrMapOvr>
  <p:transition spd="med">
    <p:pull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t1.gstatic.com/images?q=tbn:ANd9GcRkRTlxm8hq7ekd66JzJWFYuWScpV-fZ21aHnTkmKh9QbEMmK2_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600200"/>
            <a:ext cx="7467600" cy="4002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http://t3.gstatic.com/images?q=tbn:ANd9GcQKII8tbVhCgNWGbO5RIF9QpIdQpSBIGx-OiaZGhdiiYI8eha7D"/>
          <p:cNvPicPr>
            <a:picLocks noChangeAspect="1" noChangeArrowheads="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sharpenSoften amount="50000"/>
                    </a14:imgEffect>
                  </a14:imgLayer>
                </a14:imgProps>
              </a:ext>
              <a:ext uri="{28A0092B-C50C-407E-A947-70E740481C1C}">
                <a14:useLocalDpi xmlns:a14="http://schemas.microsoft.com/office/drawing/2010/main" val="0"/>
              </a:ext>
            </a:extLst>
          </a:blip>
          <a:srcRect/>
          <a:stretch>
            <a:fillRect/>
          </a:stretch>
        </p:blipFill>
        <p:spPr bwMode="auto">
          <a:xfrm>
            <a:off x="2209800" y="1828800"/>
            <a:ext cx="5525987" cy="396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52400"/>
            <a:ext cx="8418203" cy="923330"/>
          </a:xfrm>
          <a:prstGeom prst="rect">
            <a:avLst/>
          </a:prstGeom>
          <a:noFill/>
        </p:spPr>
        <p:txBody>
          <a:bodyPr>
            <a:spAutoFit/>
          </a:bodyPr>
          <a:lstStyle/>
          <a:p>
            <a:pPr algn="ctr" fontAlgn="auto">
              <a:spcBef>
                <a:spcPts val="0"/>
              </a:spcBef>
              <a:spcAft>
                <a:spcPts val="0"/>
              </a:spcAft>
              <a:defRPr/>
            </a:pPr>
            <a:r>
              <a:rPr lang="en-US" sz="54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rPr>
              <a:t>CHEMICAL </a:t>
            </a:r>
            <a:r>
              <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rPr>
              <a:t>PROPERTIES</a:t>
            </a:r>
            <a:endParaRPr lang="en-US" sz="4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n-lt"/>
              <a:cs typeface="+mn-cs"/>
            </a:endParaRPr>
          </a:p>
        </p:txBody>
      </p:sp>
      <p:sp>
        <p:nvSpPr>
          <p:cNvPr id="38915" name="TextBox 2"/>
          <p:cNvSpPr txBox="1">
            <a:spLocks noChangeArrowheads="1"/>
          </p:cNvSpPr>
          <p:nvPr/>
        </p:nvSpPr>
        <p:spPr bwMode="auto">
          <a:xfrm>
            <a:off x="609600" y="609600"/>
            <a:ext cx="64770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AutoNum type="arabicPeriod"/>
            </a:pPr>
            <a:r>
              <a:rPr lang="en-US" sz="2000">
                <a:latin typeface="Adobe Caslon Pro Bold" pitchFamily="18" charset="0"/>
              </a:rPr>
              <a:t>NATURE:</a:t>
            </a:r>
          </a:p>
          <a:p>
            <a:pPr>
              <a:buFont typeface="Wingdings" pitchFamily="2" charset="2"/>
              <a:buChar char="§"/>
            </a:pPr>
            <a:r>
              <a:rPr lang="en-US" sz="2000">
                <a:latin typeface="Adobe Caslon Pro Bold" pitchFamily="18" charset="0"/>
              </a:rPr>
              <a:t>Water is neutral in nature.</a:t>
            </a:r>
          </a:p>
          <a:p>
            <a:pPr>
              <a:buFontTx/>
              <a:buAutoNum type="arabicPeriod"/>
            </a:pPr>
            <a:endParaRPr lang="en-US" sz="2000">
              <a:latin typeface="Adobe Caslon Pro Bold" pitchFamily="18" charset="0"/>
            </a:endParaRPr>
          </a:p>
          <a:p>
            <a:pPr>
              <a:buFontTx/>
              <a:buAutoNum type="arabicPeriod"/>
            </a:pPr>
            <a:r>
              <a:rPr lang="en-US" sz="2000">
                <a:latin typeface="Adobe Caslon Pro Bold" pitchFamily="18" charset="0"/>
              </a:rPr>
              <a:t>Reaction with metals: </a:t>
            </a:r>
          </a:p>
          <a:p>
            <a:pPr>
              <a:buFont typeface="Wingdings" pitchFamily="2" charset="2"/>
              <a:buChar char="§"/>
            </a:pPr>
            <a:r>
              <a:rPr lang="en-US">
                <a:latin typeface="Adobe Caslon Pro Bold" pitchFamily="18" charset="0"/>
              </a:rPr>
              <a:t> </a:t>
            </a:r>
            <a:r>
              <a:rPr lang="en-US" sz="2000">
                <a:latin typeface="Adobe Caslon Pro Bold" pitchFamily="18" charset="0"/>
              </a:rPr>
              <a:t>Reacts with active metals and evolves hydrogen.</a:t>
            </a:r>
          </a:p>
          <a:p>
            <a:pPr>
              <a:buFont typeface="Wingdings" pitchFamily="2" charset="2"/>
              <a:buChar char="§"/>
            </a:pPr>
            <a:r>
              <a:rPr lang="en-US" sz="2000">
                <a:latin typeface="Adobe Caslon Pro Bold" pitchFamily="18" charset="0"/>
              </a:rPr>
              <a:t>It is decomposed by metals like Zn, Mg, Fe, etc., when steam is passed over hot metals.</a:t>
            </a:r>
          </a:p>
          <a:p>
            <a:endParaRPr lang="en-US" sz="2000">
              <a:latin typeface="Adobe Caslon Pro Bold" pitchFamily="18" charset="0"/>
            </a:endParaRPr>
          </a:p>
          <a:p>
            <a:pPr>
              <a:buFontTx/>
              <a:buAutoNum type="arabicPeriod" startAt="3"/>
            </a:pPr>
            <a:r>
              <a:rPr lang="en-US" sz="2000">
                <a:latin typeface="Adobe Caslon Pro Bold" pitchFamily="18" charset="0"/>
              </a:rPr>
              <a:t>Reaction with non metals:</a:t>
            </a:r>
          </a:p>
          <a:p>
            <a:pPr>
              <a:buFont typeface="Wingdings" pitchFamily="2" charset="2"/>
              <a:buChar char="§"/>
            </a:pPr>
            <a:r>
              <a:rPr lang="en-US" sz="2000">
                <a:latin typeface="Adobe Caslon Pro Bold" pitchFamily="18" charset="0"/>
              </a:rPr>
              <a:t>Fluorine decomposes cold water.</a:t>
            </a:r>
          </a:p>
          <a:p>
            <a:pPr>
              <a:buFont typeface="Wingdings" pitchFamily="2" charset="2"/>
              <a:buChar char="§"/>
            </a:pPr>
            <a:r>
              <a:rPr lang="en-US" sz="2000">
                <a:latin typeface="Adobe Caslon Pro Bold" pitchFamily="18" charset="0"/>
              </a:rPr>
              <a:t>Chlorine decomposes cold water forming HCl and HClO.</a:t>
            </a:r>
          </a:p>
          <a:p>
            <a:pPr>
              <a:buFont typeface="Wingdings" pitchFamily="2" charset="2"/>
              <a:buChar char="§"/>
            </a:pPr>
            <a:r>
              <a:rPr lang="en-US" sz="2000">
                <a:latin typeface="Adobe Caslon Pro Bold" pitchFamily="18" charset="0"/>
              </a:rPr>
              <a:t>When steam is passed over red hot coke , water gas is formed.</a:t>
            </a:r>
          </a:p>
          <a:p>
            <a:endParaRPr lang="en-US" sz="2000">
              <a:latin typeface="Adobe Caslon Pro Bold" pitchFamily="18" charset="0"/>
            </a:endParaRPr>
          </a:p>
          <a:p>
            <a:pPr>
              <a:buFontTx/>
              <a:buAutoNum type="arabicPeriod" startAt="4"/>
            </a:pPr>
            <a:r>
              <a:rPr lang="en-US" sz="2000">
                <a:latin typeface="Adobe Caslon Pro Bold" pitchFamily="18" charset="0"/>
              </a:rPr>
              <a:t>Action on nonmetallic oxides: </a:t>
            </a:r>
          </a:p>
          <a:p>
            <a:pPr>
              <a:buFont typeface="Wingdings" pitchFamily="2" charset="2"/>
              <a:buChar char="§"/>
            </a:pPr>
            <a:r>
              <a:rPr lang="en-US" sz="2000">
                <a:latin typeface="Adobe Caslon Pro Bold" pitchFamily="18" charset="0"/>
              </a:rPr>
              <a:t>Acidic oxides combine with water to form acids.</a:t>
            </a:r>
          </a:p>
          <a:p>
            <a:endParaRPr lang="en-US" sz="2000">
              <a:latin typeface="Adobe Caslon Pro Bold" pitchFamily="18" charset="0"/>
            </a:endParaRPr>
          </a:p>
          <a:p>
            <a:pPr>
              <a:buFontTx/>
              <a:buAutoNum type="arabicPeriod" startAt="5"/>
            </a:pPr>
            <a:r>
              <a:rPr lang="en-US" sz="2000">
                <a:latin typeface="Adobe Caslon Pro Bold" pitchFamily="18" charset="0"/>
              </a:rPr>
              <a:t>Action on metallic oxides:</a:t>
            </a:r>
          </a:p>
          <a:p>
            <a:pPr>
              <a:buFont typeface="Wingdings" pitchFamily="2" charset="2"/>
              <a:buChar char="§"/>
            </a:pPr>
            <a:r>
              <a:rPr lang="en-US" sz="2000">
                <a:latin typeface="Adobe Caslon Pro Bold" pitchFamily="18" charset="0"/>
              </a:rPr>
              <a:t>Basic oxides combine with water to form alkalies. </a:t>
            </a:r>
          </a:p>
        </p:txBody>
      </p:sp>
    </p:spTree>
  </p:cSld>
  <p:clrMapOvr>
    <a:masterClrMapping/>
  </p:clrMapOvr>
  <p:transition spd="slow"/>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57200" y="609600"/>
            <a:ext cx="8001000" cy="5294313"/>
          </a:xfrm>
          <a:prstGeom prst="rect">
            <a:avLst/>
          </a:prstGeom>
          <a:noFill/>
        </p:spPr>
        <p:txBody>
          <a:bodyPr>
            <a:spAutoFit/>
          </a:bodyPr>
          <a:lstStyle/>
          <a:p>
            <a:pPr marL="342900" indent="-342900" fontAlgn="auto">
              <a:spcBef>
                <a:spcPts val="0"/>
              </a:spcBef>
              <a:spcAft>
                <a:spcPts val="0"/>
              </a:spcAft>
              <a:buFontTx/>
              <a:buAutoNum type="arabicPeriod" startAt="6"/>
              <a:defRPr/>
            </a:pPr>
            <a:r>
              <a:rPr lang="en-US" sz="2000" dirty="0">
                <a:latin typeface="Adobe Caslon Pro Bold" pitchFamily="18" charset="0"/>
                <a:cs typeface="+mn-cs"/>
              </a:rPr>
              <a:t>Action on hydrides, Carbides, Nitrides, Phosphides:</a:t>
            </a:r>
          </a:p>
          <a:p>
            <a:pPr marL="342900" indent="-342900" fontAlgn="auto">
              <a:spcBef>
                <a:spcPts val="0"/>
              </a:spcBef>
              <a:spcAft>
                <a:spcPts val="0"/>
              </a:spcAft>
              <a:buFont typeface="Wingdings" pitchFamily="2" charset="2"/>
              <a:buChar char="§"/>
              <a:defRPr/>
            </a:pPr>
            <a:r>
              <a:rPr lang="en-US" sz="2000" dirty="0">
                <a:latin typeface="Adobe Caslon Pro Bold" pitchFamily="18" charset="0"/>
                <a:cs typeface="+mn-cs"/>
              </a:rPr>
              <a:t>Water decomposes these compounds with liberation of hydrogen, acetylene (or methane), ammonia, phosphine resp.</a:t>
            </a:r>
            <a:r>
              <a:rPr lang="en-US" dirty="0">
                <a:latin typeface="Adobe Caslon Pro Bold" pitchFamily="18" charset="0"/>
                <a:cs typeface="+mn-cs"/>
              </a:rPr>
              <a:t>	</a:t>
            </a:r>
          </a:p>
          <a:p>
            <a:pPr marL="342900" indent="-342900" fontAlgn="auto">
              <a:spcBef>
                <a:spcPts val="0"/>
              </a:spcBef>
              <a:spcAft>
                <a:spcPts val="0"/>
              </a:spcAft>
              <a:defRPr/>
            </a:pPr>
            <a:endParaRPr lang="en-US" dirty="0">
              <a:latin typeface="Adobe Caslon Pro Bold" pitchFamily="18" charset="0"/>
              <a:cs typeface="+mn-cs"/>
            </a:endParaRPr>
          </a:p>
          <a:p>
            <a:pPr marL="342900" indent="-342900" fontAlgn="auto">
              <a:spcBef>
                <a:spcPts val="0"/>
              </a:spcBef>
              <a:spcAft>
                <a:spcPts val="0"/>
              </a:spcAft>
              <a:buFontTx/>
              <a:buAutoNum type="arabicPeriod" startAt="7"/>
              <a:defRPr/>
            </a:pPr>
            <a:r>
              <a:rPr lang="en-US" sz="2000" dirty="0">
                <a:latin typeface="Adobe Caslon Pro Bold" pitchFamily="18" charset="0"/>
                <a:cs typeface="+mn-cs"/>
              </a:rPr>
              <a:t>Hydrolysis:</a:t>
            </a:r>
          </a:p>
          <a:p>
            <a:pPr marL="342900" indent="-342900" fontAlgn="auto">
              <a:spcBef>
                <a:spcPts val="0"/>
              </a:spcBef>
              <a:spcAft>
                <a:spcPts val="0"/>
              </a:spcAft>
              <a:buFont typeface="Wingdings" pitchFamily="2" charset="2"/>
              <a:buChar char="§"/>
              <a:defRPr/>
            </a:pPr>
            <a:r>
              <a:rPr lang="en-US" sz="2000" dirty="0">
                <a:latin typeface="Adobe Caslon Pro Bold" pitchFamily="18" charset="0"/>
                <a:cs typeface="+mn-cs"/>
              </a:rPr>
              <a:t>Many salts, specially the salts of strong bases with weak acids, weak bases with strong acids and weak bases with weak acids undergo  hydrolysis in water.</a:t>
            </a:r>
          </a:p>
          <a:p>
            <a:pPr marL="342900" indent="-342900" fontAlgn="auto">
              <a:spcBef>
                <a:spcPts val="0"/>
              </a:spcBef>
              <a:spcAft>
                <a:spcPts val="0"/>
              </a:spcAft>
              <a:buFont typeface="Wingdings" pitchFamily="2" charset="2"/>
              <a:buChar char="§"/>
              <a:defRPr/>
            </a:pPr>
            <a:r>
              <a:rPr lang="en-US" sz="2000" dirty="0">
                <a:latin typeface="Adobe Caslon Pro Bold" pitchFamily="18" charset="0"/>
                <a:cs typeface="+mn-cs"/>
              </a:rPr>
              <a:t>Some salts on hydrolysis form oxy compounds.</a:t>
            </a:r>
          </a:p>
          <a:p>
            <a:pPr marL="342900" indent="-342900" fontAlgn="auto">
              <a:spcBef>
                <a:spcPts val="0"/>
              </a:spcBef>
              <a:spcAft>
                <a:spcPts val="0"/>
              </a:spcAft>
              <a:defRPr/>
            </a:pPr>
            <a:endParaRPr lang="en-US" sz="2000" dirty="0">
              <a:latin typeface="Adobe Caslon Pro Bold" pitchFamily="18" charset="0"/>
              <a:cs typeface="+mn-cs"/>
            </a:endParaRPr>
          </a:p>
          <a:p>
            <a:pPr marL="457200" indent="-457200" fontAlgn="auto">
              <a:spcBef>
                <a:spcPts val="0"/>
              </a:spcBef>
              <a:spcAft>
                <a:spcPts val="0"/>
              </a:spcAft>
              <a:buFontTx/>
              <a:buAutoNum type="arabicPeriod" startAt="8"/>
              <a:defRPr/>
            </a:pPr>
            <a:r>
              <a:rPr lang="en-US" sz="2000" dirty="0">
                <a:latin typeface="Adobe Caslon Pro Bold" pitchFamily="18" charset="0"/>
                <a:cs typeface="+mn-cs"/>
              </a:rPr>
              <a:t>Decomposition:</a:t>
            </a:r>
          </a:p>
          <a:p>
            <a:pPr marL="457200" indent="-457200" fontAlgn="auto">
              <a:spcBef>
                <a:spcPts val="0"/>
              </a:spcBef>
              <a:spcAft>
                <a:spcPts val="0"/>
              </a:spcAft>
              <a:buFont typeface="Wingdings" pitchFamily="2" charset="2"/>
              <a:buChar char="§"/>
              <a:defRPr/>
            </a:pPr>
            <a:r>
              <a:rPr lang="en-US" sz="2000" dirty="0">
                <a:latin typeface="Adobe Caslon Pro Bold" pitchFamily="18" charset="0"/>
                <a:cs typeface="+mn-cs"/>
              </a:rPr>
              <a:t>Water containing either alkali or acid when </a:t>
            </a:r>
            <a:r>
              <a:rPr lang="en-US" sz="2000" dirty="0" err="1">
                <a:latin typeface="Adobe Caslon Pro Bold" pitchFamily="18" charset="0"/>
                <a:cs typeface="+mn-cs"/>
              </a:rPr>
              <a:t>electrolysed</a:t>
            </a:r>
            <a:r>
              <a:rPr lang="en-US" sz="2000" dirty="0">
                <a:latin typeface="Adobe Caslon Pro Bold" pitchFamily="18" charset="0"/>
                <a:cs typeface="+mn-cs"/>
              </a:rPr>
              <a:t> gets decomposed into H</a:t>
            </a:r>
            <a:r>
              <a:rPr lang="en-US" sz="2000" baseline="-25000" dirty="0">
                <a:latin typeface="Adobe Caslon Pro Bold" pitchFamily="18" charset="0"/>
                <a:cs typeface="+mn-cs"/>
              </a:rPr>
              <a:t>2 </a:t>
            </a:r>
            <a:r>
              <a:rPr lang="en-US" sz="2000" dirty="0">
                <a:latin typeface="Adobe Caslon Pro Bold" pitchFamily="18" charset="0"/>
                <a:cs typeface="+mn-cs"/>
              </a:rPr>
              <a:t>and O</a:t>
            </a:r>
            <a:r>
              <a:rPr lang="en-US" sz="2000" baseline="-25000" dirty="0">
                <a:latin typeface="Adobe Caslon Pro Bold" pitchFamily="18" charset="0"/>
                <a:cs typeface="+mn-cs"/>
              </a:rPr>
              <a:t>2.</a:t>
            </a:r>
          </a:p>
          <a:p>
            <a:pPr marL="457200" indent="-457200" fontAlgn="auto">
              <a:spcBef>
                <a:spcPts val="0"/>
              </a:spcBef>
              <a:spcAft>
                <a:spcPts val="0"/>
              </a:spcAft>
              <a:defRPr/>
            </a:pPr>
            <a:endParaRPr lang="en-US" sz="2000" dirty="0">
              <a:latin typeface="Adobe Caslon Pro Bold" pitchFamily="18" charset="0"/>
              <a:cs typeface="+mn-cs"/>
            </a:endParaRPr>
          </a:p>
          <a:p>
            <a:pPr marL="457200" indent="-457200" fontAlgn="auto">
              <a:spcBef>
                <a:spcPts val="0"/>
              </a:spcBef>
              <a:spcAft>
                <a:spcPts val="0"/>
              </a:spcAft>
              <a:buFontTx/>
              <a:buAutoNum type="arabicPeriod" startAt="9"/>
              <a:defRPr/>
            </a:pPr>
            <a:r>
              <a:rPr lang="en-US" sz="2000" dirty="0">
                <a:latin typeface="Adobe Caslon Pro Bold" pitchFamily="18" charset="0"/>
                <a:cs typeface="+mn-cs"/>
              </a:rPr>
              <a:t>Water of crystallisation:</a:t>
            </a:r>
          </a:p>
          <a:p>
            <a:pPr marL="457200" indent="-457200" fontAlgn="auto">
              <a:spcBef>
                <a:spcPts val="0"/>
              </a:spcBef>
              <a:spcAft>
                <a:spcPts val="0"/>
              </a:spcAft>
              <a:buFont typeface="Wingdings" pitchFamily="2" charset="2"/>
              <a:buChar char="§"/>
              <a:defRPr/>
            </a:pPr>
            <a:r>
              <a:rPr lang="en-US" sz="2000" dirty="0">
                <a:latin typeface="Adobe Caslon Pro Bold" pitchFamily="18" charset="0"/>
                <a:cs typeface="+mn-cs"/>
              </a:rPr>
              <a:t>It combines with many salts during crystallisation to form hydrates</a:t>
            </a:r>
          </a:p>
          <a:p>
            <a:pPr marL="457200" indent="-457200" fontAlgn="auto">
              <a:spcBef>
                <a:spcPts val="0"/>
              </a:spcBef>
              <a:spcAft>
                <a:spcPts val="0"/>
              </a:spcAft>
              <a:buFontTx/>
              <a:buAutoNum type="arabicPeriod" startAt="8"/>
              <a:defRPr/>
            </a:pPr>
            <a:endParaRPr lang="en-US" sz="2000" dirty="0">
              <a:latin typeface="Viner Hand ITC" pitchFamily="66" charset="0"/>
              <a:cs typeface="+mn-cs"/>
            </a:endParaRPr>
          </a:p>
        </p:txBody>
      </p:sp>
    </p:spTree>
  </p:cSld>
  <p:clrMapOvr>
    <a:masterClrMapping/>
  </p:clrMapOvr>
  <p:transition spd="slow"/>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Box 2"/>
          <p:cNvSpPr txBox="1">
            <a:spLocks noChangeArrowheads="1"/>
          </p:cNvSpPr>
          <p:nvPr/>
        </p:nvSpPr>
        <p:spPr bwMode="auto">
          <a:xfrm>
            <a:off x="685800" y="762000"/>
            <a:ext cx="73914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Tx/>
              <a:buAutoNum type="arabicPeriod" startAt="10"/>
            </a:pPr>
            <a:r>
              <a:rPr lang="en-US" sz="2000">
                <a:latin typeface="Adobe Caslon Pro Bold" pitchFamily="18" charset="0"/>
              </a:rPr>
              <a:t>Water as a catalyst:</a:t>
            </a:r>
          </a:p>
          <a:p>
            <a:endParaRPr lang="en-US" sz="2000">
              <a:latin typeface="Adobe Caslon Pro Bold" pitchFamily="18" charset="0"/>
            </a:endParaRPr>
          </a:p>
          <a:p>
            <a:pPr>
              <a:buFont typeface="Wingdings" pitchFamily="2" charset="2"/>
              <a:buChar char="§"/>
            </a:pPr>
            <a:r>
              <a:rPr lang="en-US" sz="2000">
                <a:latin typeface="Adobe Caslon Pro Bold" pitchFamily="18" charset="0"/>
              </a:rPr>
              <a:t>Water acts as a catalyst in many reactions. Perfectly  dry gases generally do not react but the presence of moisture brings the chemical change. Ammonia and hydrochloric acid gas combine only in the presence of moisture.</a:t>
            </a:r>
          </a:p>
          <a:p>
            <a:endParaRPr lang="en-US" sz="2000">
              <a:latin typeface="Viner Hand ITC" pitchFamily="66" charset="0"/>
            </a:endParaRPr>
          </a:p>
          <a:p>
            <a:r>
              <a:rPr lang="en-US" sz="2000">
                <a:latin typeface="Viner Hand ITC" pitchFamily="66" charset="0"/>
              </a:rPr>
              <a:t>*******************************************</a:t>
            </a:r>
          </a:p>
        </p:txBody>
      </p:sp>
    </p:spTree>
  </p:cSld>
  <p:clrMapOvr>
    <a:masterClrMapping/>
  </p:clrMapOvr>
  <p:transition spd="slow"/>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en-US" sz="4400" dirty="0" smtClean="0"/>
              <a:t>It is used as a moderator in nuclear reactors to study the nuclear mechanisms.</a:t>
            </a:r>
          </a:p>
          <a:p>
            <a:pPr fontAlgn="auto">
              <a:spcAft>
                <a:spcPts val="0"/>
              </a:spcAft>
              <a:buFont typeface="Arial" pitchFamily="34" charset="0"/>
              <a:buChar char="•"/>
              <a:defRPr/>
            </a:pPr>
            <a:r>
              <a:rPr lang="en-US" sz="4400" dirty="0" smtClean="0"/>
              <a:t>It can be prepared by exhaustive electrolysis of water .</a:t>
            </a:r>
          </a:p>
          <a:p>
            <a:pPr fontAlgn="auto">
              <a:spcAft>
                <a:spcPts val="0"/>
              </a:spcAft>
              <a:buFont typeface="Arial" pitchFamily="34" charset="0"/>
              <a:buChar char="•"/>
              <a:defRPr/>
            </a:pPr>
            <a:r>
              <a:rPr lang="en-US" sz="4400" dirty="0" smtClean="0"/>
              <a:t>It can also be formed as a by product in some fertilizers.</a:t>
            </a:r>
            <a:endParaRPr lang="en-US" sz="4400" dirty="0"/>
          </a:p>
        </p:txBody>
      </p:sp>
      <p:sp>
        <p:nvSpPr>
          <p:cNvPr id="41986" name="Title 1"/>
          <p:cNvSpPr>
            <a:spLocks noGrp="1"/>
          </p:cNvSpPr>
          <p:nvPr>
            <p:ph type="title"/>
          </p:nvPr>
        </p:nvSpPr>
        <p:spPr/>
        <p:txBody>
          <a:bodyPr/>
          <a:lstStyle/>
          <a:p>
            <a:r>
              <a:rPr lang="en-US" smtClean="0"/>
              <a:t>HEAVY WATER, D</a:t>
            </a:r>
            <a:r>
              <a:rPr lang="en-US" baseline="-25000" smtClean="0"/>
              <a:t>2</a:t>
            </a:r>
            <a:r>
              <a:rPr lang="en-US" smtClean="0"/>
              <a:t>0</a:t>
            </a:r>
          </a:p>
        </p:txBody>
      </p:sp>
    </p:spTree>
  </p:cSld>
  <p:clrMapOvr>
    <a:masterClrMapping/>
  </p:clrMapOvr>
  <p:transition spd="slow"/>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Box 5"/>
          <p:cNvSpPr txBox="1">
            <a:spLocks noChangeArrowheads="1"/>
          </p:cNvSpPr>
          <p:nvPr/>
        </p:nvSpPr>
        <p:spPr bwMode="auto">
          <a:xfrm>
            <a:off x="533400" y="533400"/>
            <a:ext cx="7772400"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charset="0"/>
              <a:buChar char="•"/>
            </a:pPr>
            <a:r>
              <a:rPr lang="en-US" sz="4000"/>
              <a:t>It is not radioactive .</a:t>
            </a:r>
          </a:p>
          <a:p>
            <a:pPr>
              <a:buFont typeface="Arial" charset="0"/>
              <a:buChar char="•"/>
            </a:pPr>
            <a:r>
              <a:rPr lang="en-US" sz="4000"/>
              <a:t> It is used for preparation of other deuterium compounds.</a:t>
            </a:r>
          </a:p>
          <a:p>
            <a:pPr>
              <a:buFont typeface="Arial" charset="0"/>
              <a:buChar char="•"/>
            </a:pPr>
            <a:r>
              <a:rPr lang="en-US" sz="4000"/>
              <a:t> EXAMPLES:-</a:t>
            </a:r>
          </a:p>
          <a:p>
            <a:pPr>
              <a:buFont typeface="Arial" charset="0"/>
              <a:buChar char="•"/>
            </a:pPr>
            <a:endParaRPr lang="en-US" sz="4000"/>
          </a:p>
          <a:p>
            <a:r>
              <a:rPr lang="en-US" sz="4000"/>
              <a:t>CaC</a:t>
            </a:r>
            <a:r>
              <a:rPr lang="en-US" sz="4000" baseline="-25000"/>
              <a:t>2</a:t>
            </a:r>
            <a:r>
              <a:rPr lang="en-US" sz="4000"/>
              <a:t> + 2D</a:t>
            </a:r>
            <a:r>
              <a:rPr lang="en-US" sz="4000" baseline="-25000"/>
              <a:t>2</a:t>
            </a:r>
            <a:r>
              <a:rPr lang="en-US" sz="4000"/>
              <a:t>0             C</a:t>
            </a:r>
            <a:r>
              <a:rPr lang="en-US" sz="4000" baseline="-25000"/>
              <a:t>2</a:t>
            </a:r>
            <a:r>
              <a:rPr lang="en-US" sz="4000"/>
              <a:t>D</a:t>
            </a:r>
            <a:r>
              <a:rPr lang="en-US" sz="4000" baseline="-25000"/>
              <a:t>2</a:t>
            </a:r>
            <a:r>
              <a:rPr lang="en-US" sz="4000"/>
              <a:t> + Ca(OD)</a:t>
            </a:r>
            <a:r>
              <a:rPr lang="en-US" sz="4000" baseline="-25000"/>
              <a:t>2</a:t>
            </a:r>
          </a:p>
          <a:p>
            <a:r>
              <a:rPr lang="en-US" sz="4000"/>
              <a:t>SO</a:t>
            </a:r>
            <a:r>
              <a:rPr lang="en-US" sz="4000" baseline="-25000"/>
              <a:t>3 </a:t>
            </a:r>
            <a:r>
              <a:rPr lang="en-US" sz="4000"/>
              <a:t>+ D</a:t>
            </a:r>
            <a:r>
              <a:rPr lang="en-US" sz="4000" baseline="-25000"/>
              <a:t>2</a:t>
            </a:r>
            <a:r>
              <a:rPr lang="en-US" sz="4000"/>
              <a:t>O                D</a:t>
            </a:r>
            <a:r>
              <a:rPr lang="en-US" sz="4000" baseline="-25000"/>
              <a:t>2</a:t>
            </a:r>
            <a:r>
              <a:rPr lang="en-US" sz="4000"/>
              <a:t>SO</a:t>
            </a:r>
            <a:r>
              <a:rPr lang="en-US" sz="4000" baseline="-25000"/>
              <a:t>4</a:t>
            </a:r>
          </a:p>
          <a:p>
            <a:endParaRPr lang="en-US" sz="4000"/>
          </a:p>
        </p:txBody>
      </p:sp>
      <p:sp>
        <p:nvSpPr>
          <p:cNvPr id="7" name="Right Arrow 6"/>
          <p:cNvSpPr/>
          <p:nvPr/>
        </p:nvSpPr>
        <p:spPr>
          <a:xfrm>
            <a:off x="3352800" y="3886200"/>
            <a:ext cx="838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ight Arrow 8"/>
          <p:cNvSpPr/>
          <p:nvPr/>
        </p:nvSpPr>
        <p:spPr>
          <a:xfrm>
            <a:off x="3124200" y="4495800"/>
            <a:ext cx="8382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Tree>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nvPr>
        </p:nvGraphicFramePr>
        <p:xfrm>
          <a:off x="871538" y="2674938"/>
          <a:ext cx="7408862" cy="34512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a:xfrm>
            <a:off x="1100138" y="274638"/>
            <a:ext cx="6757987" cy="1143000"/>
          </a:xfrm>
          <a:solidFill>
            <a:schemeClr val="bg1"/>
          </a:solidFill>
        </p:spPr>
        <p:txBody>
          <a:bodyPr rtlCol="0">
            <a:normAutofit fontScale="90000"/>
          </a:bodyPr>
          <a:lstStyle/>
          <a:p>
            <a:pPr fontAlgn="auto">
              <a:spcAft>
                <a:spcPts val="0"/>
              </a:spcAft>
              <a:defRPr/>
            </a:pPr>
            <a:r>
              <a:rPr lang="en-US" b="1" dirty="0" smtClean="0"/>
              <a:t>     </a:t>
            </a:r>
            <a:r>
              <a:rPr lang="en-US" b="1" dirty="0" smtClean="0">
                <a:solidFill>
                  <a:schemeClr val="accent1"/>
                </a:solidFill>
                <a:effectLst>
                  <a:outerShdw blurRad="50800" dist="38100" dir="8100000" algn="tr" rotWithShape="0">
                    <a:prstClr val="black">
                      <a:alpha val="40000"/>
                    </a:prstClr>
                  </a:outerShdw>
                </a:effectLst>
              </a:rPr>
              <a:t>POSITION OF HYDROGEN IN THE PERIODIC TABLE</a:t>
            </a:r>
            <a:endParaRPr lang="en-IN" b="1" dirty="0">
              <a:solidFill>
                <a:schemeClr val="accent1"/>
              </a:solidFill>
              <a:effectLst>
                <a:outerShdw blurRad="50800" dist="38100" dir="8100000" algn="tr" rotWithShape="0">
                  <a:prstClr val="black">
                    <a:alpha val="40000"/>
                  </a:prstClr>
                </a:outerShdw>
              </a:effectLst>
            </a:endParaRPr>
          </a:p>
        </p:txBody>
      </p:sp>
    </p:spTree>
  </p:cSld>
  <p:clrMapOvr>
    <a:masterClrMapping/>
  </p:clrMapOvr>
  <p:transition spd="slow"/>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426" name="Rectangle 2"/>
          <p:cNvSpPr>
            <a:spLocks noGrp="1" noChangeArrowheads="1"/>
          </p:cNvSpPr>
          <p:nvPr>
            <p:ph type="title"/>
          </p:nvPr>
        </p:nvSpPr>
        <p:spPr>
          <a:xfrm>
            <a:off x="285750" y="571500"/>
            <a:ext cx="8339138" cy="533400"/>
          </a:xfrm>
        </p:spPr>
        <p:txBody>
          <a:bodyPr rtlCol="0">
            <a:normAutofit fontScale="90000"/>
          </a:bodyPr>
          <a:lstStyle/>
          <a:p>
            <a:pPr fontAlgn="auto">
              <a:spcAft>
                <a:spcPts val="0"/>
              </a:spcAft>
              <a:defRPr/>
            </a:pPr>
            <a:r>
              <a:rPr lang="en-US" sz="5400" b="1" smtClean="0"/>
              <a:t>Hydrogen peroxide</a:t>
            </a:r>
          </a:p>
        </p:txBody>
      </p:sp>
      <p:sp>
        <p:nvSpPr>
          <p:cNvPr id="487431" name="Rectangle 7"/>
          <p:cNvSpPr>
            <a:spLocks noChangeArrowheads="1"/>
          </p:cNvSpPr>
          <p:nvPr/>
        </p:nvSpPr>
        <p:spPr bwMode="auto">
          <a:xfrm>
            <a:off x="357188" y="1928813"/>
            <a:ext cx="6357937" cy="646112"/>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chemeClr val="bg1"/>
                </a:solidFill>
                <a:latin typeface="Perpetua" pitchFamily="18" charset="0"/>
              </a:rPr>
              <a:t>1. From Barium peroxide</a:t>
            </a:r>
          </a:p>
        </p:txBody>
      </p:sp>
      <p:graphicFrame>
        <p:nvGraphicFramePr>
          <p:cNvPr id="527361" name="Object 3"/>
          <p:cNvGraphicFramePr>
            <a:graphicFrameLocks noChangeAspect="1"/>
          </p:cNvGraphicFramePr>
          <p:nvPr/>
        </p:nvGraphicFramePr>
        <p:xfrm>
          <a:off x="285750" y="3071813"/>
          <a:ext cx="6751638" cy="506412"/>
        </p:xfrm>
        <a:graphic>
          <a:graphicData uri="http://schemas.openxmlformats.org/presentationml/2006/ole">
            <mc:AlternateContent xmlns:mc="http://schemas.openxmlformats.org/markup-compatibility/2006">
              <mc:Choice xmlns:v="urn:schemas-microsoft-com:vml" Requires="v">
                <p:oleObj spid="_x0000_s44040" name="Equation" r:id="rId4" imgW="3200316" imgH="228634" progId="">
                  <p:embed/>
                </p:oleObj>
              </mc:Choice>
              <mc:Fallback>
                <p:oleObj name="Equation" r:id="rId4" imgW="3200316" imgH="228634" progId="">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50" y="3071813"/>
                        <a:ext cx="6751638" cy="50641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7433" name="Rectangle 9"/>
          <p:cNvSpPr>
            <a:spLocks noChangeArrowheads="1"/>
          </p:cNvSpPr>
          <p:nvPr/>
        </p:nvSpPr>
        <p:spPr bwMode="auto">
          <a:xfrm>
            <a:off x="357188" y="4143375"/>
            <a:ext cx="58959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latin typeface="Perpetua" pitchFamily="18" charset="0"/>
              </a:rPr>
              <a:t>Barium sulphate is filtered off leaving behind H</a:t>
            </a:r>
            <a:r>
              <a:rPr lang="en-US" sz="2400" baseline="-25000">
                <a:latin typeface="Perpetua" pitchFamily="18" charset="0"/>
              </a:rPr>
              <a:t>2</a:t>
            </a:r>
            <a:r>
              <a:rPr lang="en-US" sz="2400">
                <a:latin typeface="Perpetua" pitchFamily="18" charset="0"/>
              </a:rPr>
              <a:t>O</a:t>
            </a:r>
            <a:r>
              <a:rPr lang="en-US" sz="2400" baseline="-25000">
                <a:latin typeface="Perpetua" pitchFamily="18" charset="0"/>
              </a:rPr>
              <a:t>2</a:t>
            </a:r>
            <a:r>
              <a:rPr lang="en-US" sz="2400">
                <a:latin typeface="Perpetua" pitchFamily="18" charset="0"/>
              </a:rPr>
              <a:t>.</a:t>
            </a:r>
          </a:p>
        </p:txBody>
      </p:sp>
      <p:sp>
        <p:nvSpPr>
          <p:cNvPr id="487434" name="Rectangle 10"/>
          <p:cNvSpPr>
            <a:spLocks noChangeArrowheads="1"/>
          </p:cNvSpPr>
          <p:nvPr/>
        </p:nvSpPr>
        <p:spPr bwMode="auto">
          <a:xfrm>
            <a:off x="381000" y="1066800"/>
            <a:ext cx="40925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3600">
                <a:solidFill>
                  <a:srgbClr val="FF0000"/>
                </a:solidFill>
                <a:latin typeface="Perpetua" pitchFamily="18" charset="0"/>
              </a:rPr>
              <a:t>Methods of preparation</a:t>
            </a:r>
            <a:endParaRPr lang="en-US" sz="3600" b="1">
              <a:solidFill>
                <a:srgbClr val="FF0000"/>
              </a:solidFill>
              <a:latin typeface="Perpetua" pitchFamily="18" charset="0"/>
            </a:endParaRPr>
          </a:p>
        </p:txBody>
      </p:sp>
      <p:pic>
        <p:nvPicPr>
          <p:cNvPr id="44039" name="Picture 8" descr="C:\Users\Acer\Downloads\images 3.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9000" y="4572000"/>
            <a:ext cx="2500313" cy="187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87426"/>
                                        </p:tgtEl>
                                        <p:attrNameLst>
                                          <p:attrName>style.visibility</p:attrName>
                                        </p:attrNameLst>
                                      </p:cBhvr>
                                      <p:to>
                                        <p:strVal val="visible"/>
                                      </p:to>
                                    </p:set>
                                    <p:animEffect transition="in" filter="fade">
                                      <p:cBhvr>
                                        <p:cTn id="7" dur="2000"/>
                                        <p:tgtEl>
                                          <p:spTgt spid="48742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87431"/>
                                        </p:tgtEl>
                                        <p:attrNameLst>
                                          <p:attrName>style.visibility</p:attrName>
                                        </p:attrNameLst>
                                      </p:cBhvr>
                                      <p:to>
                                        <p:strVal val="visible"/>
                                      </p:to>
                                    </p:set>
                                    <p:animEffect transition="in" filter="fade">
                                      <p:cBhvr>
                                        <p:cTn id="10" dur="2000"/>
                                        <p:tgtEl>
                                          <p:spTgt spid="487431"/>
                                        </p:tgtEl>
                                      </p:cBhvr>
                                    </p:animEffect>
                                  </p:childTnLst>
                                </p:cTn>
                              </p:par>
                              <p:par>
                                <p:cTn id="11" presetID="10" presetClass="entr" presetSubtype="0" fill="hold" nodeType="withEffect">
                                  <p:stCondLst>
                                    <p:cond delay="0"/>
                                  </p:stCondLst>
                                  <p:childTnLst>
                                    <p:set>
                                      <p:cBhvr>
                                        <p:cTn id="12" dur="1" fill="hold">
                                          <p:stCondLst>
                                            <p:cond delay="0"/>
                                          </p:stCondLst>
                                        </p:cTn>
                                        <p:tgtEl>
                                          <p:spTgt spid="527361"/>
                                        </p:tgtEl>
                                        <p:attrNameLst>
                                          <p:attrName>style.visibility</p:attrName>
                                        </p:attrNameLst>
                                      </p:cBhvr>
                                      <p:to>
                                        <p:strVal val="visible"/>
                                      </p:to>
                                    </p:set>
                                    <p:animEffect transition="in" filter="fade">
                                      <p:cBhvr>
                                        <p:cTn id="13" dur="2000"/>
                                        <p:tgtEl>
                                          <p:spTgt spid="527361"/>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487433"/>
                                        </p:tgtEl>
                                        <p:attrNameLst>
                                          <p:attrName>style.visibility</p:attrName>
                                        </p:attrNameLst>
                                      </p:cBhvr>
                                      <p:to>
                                        <p:strVal val="visible"/>
                                      </p:to>
                                    </p:set>
                                    <p:animEffect transition="in" filter="fade">
                                      <p:cBhvr>
                                        <p:cTn id="16" dur="2000"/>
                                        <p:tgtEl>
                                          <p:spTgt spid="487433"/>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487434"/>
                                        </p:tgtEl>
                                        <p:attrNameLst>
                                          <p:attrName>style.visibility</p:attrName>
                                        </p:attrNameLst>
                                      </p:cBhvr>
                                      <p:to>
                                        <p:strVal val="visible"/>
                                      </p:to>
                                    </p:set>
                                    <p:animEffect transition="in" filter="fade">
                                      <p:cBhvr>
                                        <p:cTn id="19" dur="2000"/>
                                        <p:tgtEl>
                                          <p:spTgt spid="4874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7426" grpId="0"/>
      <p:bldP spid="487431" grpId="0" animBg="1"/>
      <p:bldP spid="487433" grpId="0"/>
      <p:bldP spid="487434"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450" name="Rectangle 1026"/>
          <p:cNvSpPr>
            <a:spLocks noGrp="1" noChangeArrowheads="1"/>
          </p:cNvSpPr>
          <p:nvPr>
            <p:ph type="title"/>
          </p:nvPr>
        </p:nvSpPr>
        <p:spPr>
          <a:xfrm>
            <a:off x="0" y="785813"/>
            <a:ext cx="9144000" cy="631825"/>
          </a:xfrm>
        </p:spPr>
        <p:txBody>
          <a:bodyPr rtlCol="0">
            <a:normAutofit fontScale="90000"/>
          </a:bodyPr>
          <a:lstStyle/>
          <a:p>
            <a:pPr fontAlgn="auto">
              <a:spcAft>
                <a:spcPts val="0"/>
              </a:spcAft>
              <a:defRPr/>
            </a:pPr>
            <a:r>
              <a:rPr lang="en-US" sz="4800" b="1" smtClean="0"/>
              <a:t>2. By electrolysis of 50% H</a:t>
            </a:r>
            <a:r>
              <a:rPr lang="en-US" sz="4800" b="1" baseline="-25000" smtClean="0"/>
              <a:t>2</a:t>
            </a:r>
            <a:r>
              <a:rPr lang="en-US" sz="4800" b="1" smtClean="0"/>
              <a:t>SO</a:t>
            </a:r>
            <a:r>
              <a:rPr lang="en-US" sz="4800" b="1" baseline="-25000" smtClean="0"/>
              <a:t>4</a:t>
            </a:r>
            <a:endParaRPr lang="en-US" sz="4800" b="1" smtClean="0"/>
          </a:p>
        </p:txBody>
      </p:sp>
      <p:grpSp>
        <p:nvGrpSpPr>
          <p:cNvPr id="2" name="Group 1038"/>
          <p:cNvGrpSpPr>
            <a:grpSpLocks/>
          </p:cNvGrpSpPr>
          <p:nvPr/>
        </p:nvGrpSpPr>
        <p:grpSpPr bwMode="auto">
          <a:xfrm>
            <a:off x="500063" y="1714500"/>
            <a:ext cx="4191000" cy="722313"/>
            <a:chOff x="336" y="528"/>
            <a:chExt cx="2640" cy="455"/>
          </a:xfrm>
        </p:grpSpPr>
        <p:graphicFrame>
          <p:nvGraphicFramePr>
            <p:cNvPr id="45066" name="Object 5"/>
            <p:cNvGraphicFramePr>
              <a:graphicFrameLocks noChangeAspect="1"/>
            </p:cNvGraphicFramePr>
            <p:nvPr/>
          </p:nvGraphicFramePr>
          <p:xfrm>
            <a:off x="864" y="528"/>
            <a:ext cx="1344" cy="455"/>
          </p:xfrm>
          <a:graphic>
            <a:graphicData uri="http://schemas.openxmlformats.org/presentationml/2006/ole">
              <mc:AlternateContent xmlns:mc="http://schemas.openxmlformats.org/markup-compatibility/2006">
                <mc:Choice xmlns:v="urn:schemas-microsoft-com:vml" Requires="v">
                  <p:oleObj spid="_x0000_s45069" name="ISIS/Draw Sketch" r:id="rId3" imgW="1403262" imgH="444535" progId="">
                    <p:embed/>
                  </p:oleObj>
                </mc:Choice>
                <mc:Fallback>
                  <p:oleObj name="ISIS/Draw Sketch" r:id="rId3" imgW="1403262" imgH="444535" progId="">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 y="528"/>
                          <a:ext cx="1344" cy="45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5067" name="Rectangle 1029"/>
            <p:cNvSpPr>
              <a:spLocks noChangeArrowheads="1"/>
            </p:cNvSpPr>
            <p:nvPr/>
          </p:nvSpPr>
          <p:spPr bwMode="auto">
            <a:xfrm>
              <a:off x="336" y="674"/>
              <a:ext cx="631" cy="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t>H</a:t>
              </a:r>
              <a:r>
                <a:rPr lang="en-US" baseline="-25000"/>
                <a:t>2</a:t>
              </a:r>
              <a:r>
                <a:rPr lang="en-US"/>
                <a:t>SO</a:t>
              </a:r>
              <a:r>
                <a:rPr lang="en-US" baseline="-25000"/>
                <a:t>4</a:t>
              </a:r>
              <a:endParaRPr lang="en-US"/>
            </a:p>
          </p:txBody>
        </p:sp>
        <p:graphicFrame>
          <p:nvGraphicFramePr>
            <p:cNvPr id="45068" name="Object 6"/>
            <p:cNvGraphicFramePr>
              <a:graphicFrameLocks noChangeAspect="1"/>
            </p:cNvGraphicFramePr>
            <p:nvPr/>
          </p:nvGraphicFramePr>
          <p:xfrm>
            <a:off x="2140" y="674"/>
            <a:ext cx="836" cy="302"/>
          </p:xfrm>
          <a:graphic>
            <a:graphicData uri="http://schemas.openxmlformats.org/presentationml/2006/ole">
              <mc:AlternateContent xmlns:mc="http://schemas.openxmlformats.org/markup-compatibility/2006">
                <mc:Choice xmlns:v="urn:schemas-microsoft-com:vml" Requires="v">
                  <p:oleObj spid="_x0000_s45070" name="Equation" r:id="rId5" imgW="672808" imgH="228501" progId="">
                    <p:embed/>
                  </p:oleObj>
                </mc:Choice>
                <mc:Fallback>
                  <p:oleObj name="Equation" r:id="rId5" imgW="672808" imgH="228501" progId="">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40" y="674"/>
                          <a:ext cx="836" cy="30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pSp>
      <p:sp>
        <p:nvSpPr>
          <p:cNvPr id="488456" name="Rectangle 1032"/>
          <p:cNvSpPr>
            <a:spLocks noChangeArrowheads="1"/>
          </p:cNvSpPr>
          <p:nvPr/>
        </p:nvSpPr>
        <p:spPr bwMode="auto">
          <a:xfrm>
            <a:off x="357188" y="2786063"/>
            <a:ext cx="1792287" cy="427037"/>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chemeClr val="bg1"/>
                </a:solidFill>
                <a:latin typeface="Perpetua" pitchFamily="18" charset="0"/>
              </a:rPr>
              <a:t>At cathode </a:t>
            </a:r>
          </a:p>
        </p:txBody>
      </p:sp>
      <p:graphicFrame>
        <p:nvGraphicFramePr>
          <p:cNvPr id="528384" name="Object 2"/>
          <p:cNvGraphicFramePr>
            <a:graphicFrameLocks noChangeAspect="1"/>
          </p:cNvGraphicFramePr>
          <p:nvPr/>
        </p:nvGraphicFramePr>
        <p:xfrm>
          <a:off x="2357438" y="2714625"/>
          <a:ext cx="2209800" cy="509588"/>
        </p:xfrm>
        <a:graphic>
          <a:graphicData uri="http://schemas.openxmlformats.org/presentationml/2006/ole">
            <mc:AlternateContent xmlns:mc="http://schemas.openxmlformats.org/markup-compatibility/2006">
              <mc:Choice xmlns:v="urn:schemas-microsoft-com:vml" Requires="v">
                <p:oleObj spid="_x0000_s45071" name="Equation" r:id="rId7" imgW="981034" imgH="219186" progId="">
                  <p:embed/>
                </p:oleObj>
              </mc:Choice>
              <mc:Fallback>
                <p:oleObj name="Equation" r:id="rId7" imgW="981034" imgH="219186" progId="">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57438" y="2714625"/>
                        <a:ext cx="2209800" cy="50958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8458" name="Rectangle 1034"/>
          <p:cNvSpPr>
            <a:spLocks noChangeArrowheads="1"/>
          </p:cNvSpPr>
          <p:nvPr/>
        </p:nvSpPr>
        <p:spPr bwMode="auto">
          <a:xfrm>
            <a:off x="357188" y="3643313"/>
            <a:ext cx="1460500" cy="427037"/>
          </a:xfrm>
          <a:prstGeom prst="rect">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solidFill>
                  <a:schemeClr val="bg1"/>
                </a:solidFill>
                <a:latin typeface="Perpetua" pitchFamily="18" charset="0"/>
              </a:rPr>
              <a:t>At Anode</a:t>
            </a:r>
          </a:p>
        </p:txBody>
      </p:sp>
      <p:graphicFrame>
        <p:nvGraphicFramePr>
          <p:cNvPr id="528385" name="Object 3"/>
          <p:cNvGraphicFramePr>
            <a:graphicFrameLocks noChangeAspect="1"/>
          </p:cNvGraphicFramePr>
          <p:nvPr/>
        </p:nvGraphicFramePr>
        <p:xfrm>
          <a:off x="2071688" y="3357563"/>
          <a:ext cx="3932237" cy="771525"/>
        </p:xfrm>
        <a:graphic>
          <a:graphicData uri="http://schemas.openxmlformats.org/presentationml/2006/ole">
            <mc:AlternateContent xmlns:mc="http://schemas.openxmlformats.org/markup-compatibility/2006">
              <mc:Choice xmlns:v="urn:schemas-microsoft-com:vml" Requires="v">
                <p:oleObj spid="_x0000_s45072" name="Equation" r:id="rId9" imgW="1809685" imgH="342816" progId="">
                  <p:embed/>
                </p:oleObj>
              </mc:Choice>
              <mc:Fallback>
                <p:oleObj name="Equation" r:id="rId9" imgW="1809685" imgH="342816" progId="">
                  <p:embed/>
                  <p:pic>
                    <p:nvPicPr>
                      <p:cNvPr id="0" name="Object 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071688" y="3357563"/>
                        <a:ext cx="3932237" cy="77152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8386" name="Object 4"/>
          <p:cNvGraphicFramePr>
            <a:graphicFrameLocks noChangeAspect="1"/>
          </p:cNvGraphicFramePr>
          <p:nvPr/>
        </p:nvGraphicFramePr>
        <p:xfrm>
          <a:off x="357188" y="4500563"/>
          <a:ext cx="6416675" cy="703262"/>
        </p:xfrm>
        <a:graphic>
          <a:graphicData uri="http://schemas.openxmlformats.org/presentationml/2006/ole">
            <mc:AlternateContent xmlns:mc="http://schemas.openxmlformats.org/markup-compatibility/2006">
              <mc:Choice xmlns:v="urn:schemas-microsoft-com:vml" Requires="v">
                <p:oleObj spid="_x0000_s45073" name="Equation" r:id="rId11" imgW="3000380" imgH="323920" progId="">
                  <p:embed/>
                </p:oleObj>
              </mc:Choice>
              <mc:Fallback>
                <p:oleObj name="Equation" r:id="rId11" imgW="3000380" imgH="323920" progId="">
                  <p:embed/>
                  <p:pic>
                    <p:nvPicPr>
                      <p:cNvPr id="0" name="Object 4"/>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7188" y="4500563"/>
                        <a:ext cx="6416675" cy="70326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88461" name="Rectangle 1037"/>
          <p:cNvSpPr>
            <a:spLocks noChangeArrowheads="1"/>
          </p:cNvSpPr>
          <p:nvPr/>
        </p:nvSpPr>
        <p:spPr bwMode="auto">
          <a:xfrm>
            <a:off x="214313" y="5572125"/>
            <a:ext cx="70643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latin typeface="Perpetua" pitchFamily="18" charset="0"/>
              </a:rPr>
              <a:t>H</a:t>
            </a:r>
            <a:r>
              <a:rPr lang="en-US" sz="2400" baseline="-25000">
                <a:latin typeface="Perpetua" pitchFamily="18" charset="0"/>
              </a:rPr>
              <a:t>2</a:t>
            </a:r>
            <a:r>
              <a:rPr lang="en-US" sz="2400">
                <a:latin typeface="Perpetua" pitchFamily="18" charset="0"/>
              </a:rPr>
              <a:t>O</a:t>
            </a:r>
            <a:r>
              <a:rPr lang="en-US" sz="2400" baseline="-25000">
                <a:latin typeface="Perpetua" pitchFamily="18" charset="0"/>
              </a:rPr>
              <a:t>2</a:t>
            </a:r>
            <a:r>
              <a:rPr lang="en-US" sz="2400">
                <a:latin typeface="Perpetua" pitchFamily="18" charset="0"/>
              </a:rPr>
              <a:t> distills first leaving behind the H</a:t>
            </a:r>
            <a:r>
              <a:rPr lang="en-US" sz="2400" baseline="-25000">
                <a:latin typeface="Perpetua" pitchFamily="18" charset="0"/>
              </a:rPr>
              <a:t>2</a:t>
            </a:r>
            <a:r>
              <a:rPr lang="en-US" sz="2400">
                <a:latin typeface="Perpetua" pitchFamily="18" charset="0"/>
              </a:rPr>
              <a:t>SO</a:t>
            </a:r>
            <a:r>
              <a:rPr lang="en-US" sz="2400" baseline="-25000">
                <a:latin typeface="Perpetua" pitchFamily="18" charset="0"/>
              </a:rPr>
              <a:t>4</a:t>
            </a:r>
            <a:r>
              <a:rPr lang="en-US" sz="2400">
                <a:latin typeface="Perpetua" pitchFamily="18" charset="0"/>
              </a:rPr>
              <a:t> which is recycled.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88450"/>
                                        </p:tgtEl>
                                        <p:attrNameLst>
                                          <p:attrName>style.visibility</p:attrName>
                                        </p:attrNameLst>
                                      </p:cBhvr>
                                      <p:to>
                                        <p:strVal val="visible"/>
                                      </p:to>
                                    </p:set>
                                    <p:anim calcmode="lin" valueType="num">
                                      <p:cBhvr additive="base">
                                        <p:cTn id="7" dur="500" fill="hold"/>
                                        <p:tgtEl>
                                          <p:spTgt spid="488450"/>
                                        </p:tgtEl>
                                        <p:attrNameLst>
                                          <p:attrName>ppt_x</p:attrName>
                                        </p:attrNameLst>
                                      </p:cBhvr>
                                      <p:tavLst>
                                        <p:tav tm="0">
                                          <p:val>
                                            <p:strVal val="#ppt_x"/>
                                          </p:val>
                                        </p:tav>
                                        <p:tav tm="100000">
                                          <p:val>
                                            <p:strVal val="#ppt_x"/>
                                          </p:val>
                                        </p:tav>
                                      </p:tavLst>
                                    </p:anim>
                                    <p:anim calcmode="lin" valueType="num">
                                      <p:cBhvr additive="base">
                                        <p:cTn id="8" dur="500" fill="hold"/>
                                        <p:tgtEl>
                                          <p:spTgt spid="48845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88456"/>
                                        </p:tgtEl>
                                        <p:attrNameLst>
                                          <p:attrName>style.visibility</p:attrName>
                                        </p:attrNameLst>
                                      </p:cBhvr>
                                      <p:to>
                                        <p:strVal val="visible"/>
                                      </p:to>
                                    </p:set>
                                    <p:anim calcmode="lin" valueType="num">
                                      <p:cBhvr additive="base">
                                        <p:cTn id="15" dur="500" fill="hold"/>
                                        <p:tgtEl>
                                          <p:spTgt spid="488456"/>
                                        </p:tgtEl>
                                        <p:attrNameLst>
                                          <p:attrName>ppt_x</p:attrName>
                                        </p:attrNameLst>
                                      </p:cBhvr>
                                      <p:tavLst>
                                        <p:tav tm="0">
                                          <p:val>
                                            <p:strVal val="#ppt_x"/>
                                          </p:val>
                                        </p:tav>
                                        <p:tav tm="100000">
                                          <p:val>
                                            <p:strVal val="#ppt_x"/>
                                          </p:val>
                                        </p:tav>
                                      </p:tavLst>
                                    </p:anim>
                                    <p:anim calcmode="lin" valueType="num">
                                      <p:cBhvr additive="base">
                                        <p:cTn id="16" dur="500" fill="hold"/>
                                        <p:tgtEl>
                                          <p:spTgt spid="48845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28384"/>
                                        </p:tgtEl>
                                        <p:attrNameLst>
                                          <p:attrName>style.visibility</p:attrName>
                                        </p:attrNameLst>
                                      </p:cBhvr>
                                      <p:to>
                                        <p:strVal val="visible"/>
                                      </p:to>
                                    </p:set>
                                    <p:anim calcmode="lin" valueType="num">
                                      <p:cBhvr additive="base">
                                        <p:cTn id="19" dur="500" fill="hold"/>
                                        <p:tgtEl>
                                          <p:spTgt spid="528384"/>
                                        </p:tgtEl>
                                        <p:attrNameLst>
                                          <p:attrName>ppt_x</p:attrName>
                                        </p:attrNameLst>
                                      </p:cBhvr>
                                      <p:tavLst>
                                        <p:tav tm="0">
                                          <p:val>
                                            <p:strVal val="#ppt_x"/>
                                          </p:val>
                                        </p:tav>
                                        <p:tav tm="100000">
                                          <p:val>
                                            <p:strVal val="#ppt_x"/>
                                          </p:val>
                                        </p:tav>
                                      </p:tavLst>
                                    </p:anim>
                                    <p:anim calcmode="lin" valueType="num">
                                      <p:cBhvr additive="base">
                                        <p:cTn id="20" dur="500" fill="hold"/>
                                        <p:tgtEl>
                                          <p:spTgt spid="52838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88458"/>
                                        </p:tgtEl>
                                        <p:attrNameLst>
                                          <p:attrName>style.visibility</p:attrName>
                                        </p:attrNameLst>
                                      </p:cBhvr>
                                      <p:to>
                                        <p:strVal val="visible"/>
                                      </p:to>
                                    </p:set>
                                    <p:anim calcmode="lin" valueType="num">
                                      <p:cBhvr additive="base">
                                        <p:cTn id="23" dur="500" fill="hold"/>
                                        <p:tgtEl>
                                          <p:spTgt spid="488458"/>
                                        </p:tgtEl>
                                        <p:attrNameLst>
                                          <p:attrName>ppt_x</p:attrName>
                                        </p:attrNameLst>
                                      </p:cBhvr>
                                      <p:tavLst>
                                        <p:tav tm="0">
                                          <p:val>
                                            <p:strVal val="#ppt_x"/>
                                          </p:val>
                                        </p:tav>
                                        <p:tav tm="100000">
                                          <p:val>
                                            <p:strVal val="#ppt_x"/>
                                          </p:val>
                                        </p:tav>
                                      </p:tavLst>
                                    </p:anim>
                                    <p:anim calcmode="lin" valueType="num">
                                      <p:cBhvr additive="base">
                                        <p:cTn id="24" dur="500" fill="hold"/>
                                        <p:tgtEl>
                                          <p:spTgt spid="48845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28385"/>
                                        </p:tgtEl>
                                        <p:attrNameLst>
                                          <p:attrName>style.visibility</p:attrName>
                                        </p:attrNameLst>
                                      </p:cBhvr>
                                      <p:to>
                                        <p:strVal val="visible"/>
                                      </p:to>
                                    </p:set>
                                    <p:anim calcmode="lin" valueType="num">
                                      <p:cBhvr additive="base">
                                        <p:cTn id="27" dur="500" fill="hold"/>
                                        <p:tgtEl>
                                          <p:spTgt spid="528385"/>
                                        </p:tgtEl>
                                        <p:attrNameLst>
                                          <p:attrName>ppt_x</p:attrName>
                                        </p:attrNameLst>
                                      </p:cBhvr>
                                      <p:tavLst>
                                        <p:tav tm="0">
                                          <p:val>
                                            <p:strVal val="#ppt_x"/>
                                          </p:val>
                                        </p:tav>
                                        <p:tav tm="100000">
                                          <p:val>
                                            <p:strVal val="#ppt_x"/>
                                          </p:val>
                                        </p:tav>
                                      </p:tavLst>
                                    </p:anim>
                                    <p:anim calcmode="lin" valueType="num">
                                      <p:cBhvr additive="base">
                                        <p:cTn id="28" dur="500" fill="hold"/>
                                        <p:tgtEl>
                                          <p:spTgt spid="528385"/>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528386"/>
                                        </p:tgtEl>
                                        <p:attrNameLst>
                                          <p:attrName>style.visibility</p:attrName>
                                        </p:attrNameLst>
                                      </p:cBhvr>
                                      <p:to>
                                        <p:strVal val="visible"/>
                                      </p:to>
                                    </p:set>
                                    <p:anim calcmode="lin" valueType="num">
                                      <p:cBhvr additive="base">
                                        <p:cTn id="31" dur="500" fill="hold"/>
                                        <p:tgtEl>
                                          <p:spTgt spid="528386"/>
                                        </p:tgtEl>
                                        <p:attrNameLst>
                                          <p:attrName>ppt_x</p:attrName>
                                        </p:attrNameLst>
                                      </p:cBhvr>
                                      <p:tavLst>
                                        <p:tav tm="0">
                                          <p:val>
                                            <p:strVal val="#ppt_x"/>
                                          </p:val>
                                        </p:tav>
                                        <p:tav tm="100000">
                                          <p:val>
                                            <p:strVal val="#ppt_x"/>
                                          </p:val>
                                        </p:tav>
                                      </p:tavLst>
                                    </p:anim>
                                    <p:anim calcmode="lin" valueType="num">
                                      <p:cBhvr additive="base">
                                        <p:cTn id="32" dur="500" fill="hold"/>
                                        <p:tgtEl>
                                          <p:spTgt spid="52838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88461"/>
                                        </p:tgtEl>
                                        <p:attrNameLst>
                                          <p:attrName>style.visibility</p:attrName>
                                        </p:attrNameLst>
                                      </p:cBhvr>
                                      <p:to>
                                        <p:strVal val="visible"/>
                                      </p:to>
                                    </p:set>
                                    <p:anim calcmode="lin" valueType="num">
                                      <p:cBhvr additive="base">
                                        <p:cTn id="35" dur="500" fill="hold"/>
                                        <p:tgtEl>
                                          <p:spTgt spid="488461"/>
                                        </p:tgtEl>
                                        <p:attrNameLst>
                                          <p:attrName>ppt_x</p:attrName>
                                        </p:attrNameLst>
                                      </p:cBhvr>
                                      <p:tavLst>
                                        <p:tav tm="0">
                                          <p:val>
                                            <p:strVal val="#ppt_x"/>
                                          </p:val>
                                        </p:tav>
                                        <p:tav tm="100000">
                                          <p:val>
                                            <p:strVal val="#ppt_x"/>
                                          </p:val>
                                        </p:tav>
                                      </p:tavLst>
                                    </p:anim>
                                    <p:anim calcmode="lin" valueType="num">
                                      <p:cBhvr additive="base">
                                        <p:cTn id="36" dur="500" fill="hold"/>
                                        <p:tgtEl>
                                          <p:spTgt spid="48846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8450" grpId="0"/>
      <p:bldP spid="488456" grpId="0" animBg="1"/>
      <p:bldP spid="488458" grpId="0" animBg="1"/>
      <p:bldP spid="488461"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xfrm>
            <a:off x="0" y="785813"/>
            <a:ext cx="9144000" cy="785812"/>
          </a:xfrm>
        </p:spPr>
        <p:txBody>
          <a:bodyPr rtlCol="0">
            <a:normAutofit fontScale="90000"/>
          </a:bodyPr>
          <a:lstStyle/>
          <a:p>
            <a:pPr fontAlgn="auto">
              <a:spcAft>
                <a:spcPts val="0"/>
              </a:spcAft>
              <a:defRPr/>
            </a:pPr>
            <a:r>
              <a:rPr lang="en-US" smtClean="0"/>
              <a:t>3. By auto oxidation of 2-ethylanthraquinol</a:t>
            </a:r>
          </a:p>
        </p:txBody>
      </p:sp>
      <p:sp>
        <p:nvSpPr>
          <p:cNvPr id="46083" name="Rectangle 4"/>
          <p:cNvSpPr>
            <a:spLocks noChangeArrowheads="1"/>
          </p:cNvSpPr>
          <p:nvPr/>
        </p:nvSpPr>
        <p:spPr bwMode="auto">
          <a:xfrm>
            <a:off x="357188" y="5500688"/>
            <a:ext cx="814387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latin typeface="Perpetua" pitchFamily="18" charset="0"/>
              </a:rPr>
              <a:t>The H</a:t>
            </a:r>
            <a:r>
              <a:rPr lang="en-US" sz="2400" baseline="-25000">
                <a:latin typeface="Perpetua" pitchFamily="18" charset="0"/>
              </a:rPr>
              <a:t>2</a:t>
            </a:r>
            <a:r>
              <a:rPr lang="en-US" sz="2400">
                <a:latin typeface="Perpetua" pitchFamily="18" charset="0"/>
              </a:rPr>
              <a:t>O</a:t>
            </a:r>
            <a:r>
              <a:rPr lang="en-US" sz="2400" baseline="-25000">
                <a:latin typeface="Perpetua" pitchFamily="18" charset="0"/>
              </a:rPr>
              <a:t>2</a:t>
            </a:r>
            <a:r>
              <a:rPr lang="en-US" sz="2400">
                <a:latin typeface="Perpetua" pitchFamily="18" charset="0"/>
              </a:rPr>
              <a:t> obtained by this method is further concentrated by distillation under reduced pressure.</a:t>
            </a:r>
          </a:p>
        </p:txBody>
      </p:sp>
      <p:graphicFrame>
        <p:nvGraphicFramePr>
          <p:cNvPr id="46084" name="Object 2"/>
          <p:cNvGraphicFramePr>
            <a:graphicFrameLocks noChangeAspect="1"/>
          </p:cNvGraphicFramePr>
          <p:nvPr/>
        </p:nvGraphicFramePr>
        <p:xfrm>
          <a:off x="571500" y="2500313"/>
          <a:ext cx="2744788" cy="2516187"/>
        </p:xfrm>
        <a:graphic>
          <a:graphicData uri="http://schemas.openxmlformats.org/presentationml/2006/ole">
            <mc:AlternateContent xmlns:mc="http://schemas.openxmlformats.org/markup-compatibility/2006">
              <mc:Choice xmlns:v="urn:schemas-microsoft-com:vml" Requires="v">
                <p:oleObj spid="_x0000_s46087" name="ISIS/Draw Sketch" r:id="rId3" imgW="1387453" imgH="1279653" progId="">
                  <p:embed/>
                </p:oleObj>
              </mc:Choice>
              <mc:Fallback>
                <p:oleObj name="ISIS/Draw Sketch" r:id="rId3" imgW="1387453" imgH="1279653"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2500313"/>
                        <a:ext cx="2744788" cy="251618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085" name="Object 3"/>
          <p:cNvGraphicFramePr>
            <a:graphicFrameLocks noChangeAspect="1"/>
          </p:cNvGraphicFramePr>
          <p:nvPr/>
        </p:nvGraphicFramePr>
        <p:xfrm>
          <a:off x="4786313" y="2500313"/>
          <a:ext cx="2895600" cy="2424112"/>
        </p:xfrm>
        <a:graphic>
          <a:graphicData uri="http://schemas.openxmlformats.org/presentationml/2006/ole">
            <mc:AlternateContent xmlns:mc="http://schemas.openxmlformats.org/markup-compatibility/2006">
              <mc:Choice xmlns:v="urn:schemas-microsoft-com:vml" Requires="v">
                <p:oleObj spid="_x0000_s46088" name="ISIS/Draw Sketch" r:id="rId5" imgW="1455420" imgH="1221740" progId="">
                  <p:embed/>
                </p:oleObj>
              </mc:Choice>
              <mc:Fallback>
                <p:oleObj name="ISIS/Draw Sketch" r:id="rId5" imgW="1455420" imgH="122174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786313" y="2500313"/>
                        <a:ext cx="2895600" cy="242411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6086" name="Object 4"/>
          <p:cNvGraphicFramePr>
            <a:graphicFrameLocks noChangeAspect="1"/>
          </p:cNvGraphicFramePr>
          <p:nvPr/>
        </p:nvGraphicFramePr>
        <p:xfrm>
          <a:off x="3000375" y="3357563"/>
          <a:ext cx="1981200" cy="674687"/>
        </p:xfrm>
        <a:graphic>
          <a:graphicData uri="http://schemas.openxmlformats.org/presentationml/2006/ole">
            <mc:AlternateContent xmlns:mc="http://schemas.openxmlformats.org/markup-compatibility/2006">
              <mc:Choice xmlns:v="urn:schemas-microsoft-com:vml" Requires="v">
                <p:oleObj spid="_x0000_s46089" name="ISIS/Draw Sketch" r:id="rId7" imgW="895350" imgH="304800" progId="">
                  <p:embed/>
                </p:oleObj>
              </mc:Choice>
              <mc:Fallback>
                <p:oleObj name="ISIS/Draw Sketch" r:id="rId7" imgW="895350" imgH="304800"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00375" y="3357563"/>
                        <a:ext cx="1981200" cy="67468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5618" name="Rectangle 2"/>
          <p:cNvSpPr>
            <a:spLocks noGrp="1" noChangeArrowheads="1"/>
          </p:cNvSpPr>
          <p:nvPr>
            <p:ph type="title"/>
          </p:nvPr>
        </p:nvSpPr>
        <p:spPr/>
        <p:txBody>
          <a:bodyPr rtlCol="0">
            <a:normAutofit fontScale="90000"/>
          </a:bodyPr>
          <a:lstStyle/>
          <a:p>
            <a:pPr fontAlgn="auto">
              <a:spcAft>
                <a:spcPts val="0"/>
              </a:spcAft>
              <a:defRPr/>
            </a:pPr>
            <a:r>
              <a:rPr lang="en-US" b="1" dirty="0">
                <a:solidFill>
                  <a:srgbClr val="000000"/>
                </a:solidFill>
                <a:latin typeface="Arial" charset="0"/>
              </a:rPr>
              <a:t>Structure of hydrogen peroxide</a:t>
            </a:r>
            <a:endParaRPr lang="en-US" dirty="0"/>
          </a:p>
        </p:txBody>
      </p:sp>
      <p:sp>
        <p:nvSpPr>
          <p:cNvPr id="47107" name="Rectangle 4"/>
          <p:cNvSpPr>
            <a:spLocks noChangeArrowheads="1"/>
          </p:cNvSpPr>
          <p:nvPr/>
        </p:nvSpPr>
        <p:spPr bwMode="auto">
          <a:xfrm>
            <a:off x="357188" y="4786313"/>
            <a:ext cx="42862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a:endParaRPr lang="en-US">
              <a:solidFill>
                <a:srgbClr val="000000"/>
              </a:solidFill>
            </a:endParaRPr>
          </a:p>
          <a:p>
            <a:r>
              <a:rPr lang="en-US">
                <a:solidFill>
                  <a:srgbClr val="000000"/>
                </a:solidFill>
              </a:rPr>
              <a:t>Structure and dimensions of the H</a:t>
            </a:r>
            <a:r>
              <a:rPr lang="en-US" baseline="-25000">
                <a:solidFill>
                  <a:srgbClr val="000000"/>
                </a:solidFill>
              </a:rPr>
              <a:t>2</a:t>
            </a:r>
            <a:r>
              <a:rPr lang="en-US">
                <a:solidFill>
                  <a:srgbClr val="000000"/>
                </a:solidFill>
              </a:rPr>
              <a:t>O</a:t>
            </a:r>
            <a:r>
              <a:rPr lang="en-US" baseline="-25000">
                <a:solidFill>
                  <a:srgbClr val="000000"/>
                </a:solidFill>
              </a:rPr>
              <a:t>2</a:t>
            </a:r>
            <a:r>
              <a:rPr lang="en-US">
                <a:solidFill>
                  <a:srgbClr val="000000"/>
                </a:solidFill>
              </a:rPr>
              <a:t>molecule in the gas phase…</a:t>
            </a:r>
            <a:r>
              <a:rPr lang="en-US">
                <a:latin typeface="Perpetua" pitchFamily="18" charset="0"/>
              </a:rPr>
              <a:t/>
            </a:r>
            <a:br>
              <a:rPr lang="en-US">
                <a:latin typeface="Perpetua" pitchFamily="18" charset="0"/>
              </a:rPr>
            </a:br>
            <a:endParaRPr lang="en-US">
              <a:latin typeface="Perpetua" pitchFamily="18" charset="0"/>
            </a:endParaRPr>
          </a:p>
        </p:txBody>
      </p:sp>
      <p:pic>
        <p:nvPicPr>
          <p:cNvPr id="47108" name="Picture 6" descr="O-O bond length = 147.4 pm O-H bond length = 95.0 p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143125"/>
            <a:ext cx="4368800" cy="2119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9" name="Picture 8" descr="O-O bond length = 145.8 pm O-H bond length = 98.8 p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8688" y="2143125"/>
            <a:ext cx="4271962"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7110" name="TextBox 7"/>
          <p:cNvSpPr txBox="1">
            <a:spLocks noChangeArrowheads="1"/>
          </p:cNvSpPr>
          <p:nvPr/>
        </p:nvSpPr>
        <p:spPr bwMode="auto">
          <a:xfrm>
            <a:off x="4500563" y="5072063"/>
            <a:ext cx="44291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solidFill>
                  <a:srgbClr val="000000"/>
                </a:solidFill>
                <a:latin typeface="Arial" charset="0"/>
              </a:rPr>
              <a:t>... and in the solid (crystalline) phase.</a:t>
            </a:r>
          </a:p>
          <a:p>
            <a:endParaRPr lang="en-US">
              <a:latin typeface="Perpetua" pitchFamily="18" charset="0"/>
            </a:endParaRPr>
          </a:p>
        </p:txBody>
      </p:sp>
    </p:spTree>
  </p:cSld>
  <p:clrMapOvr>
    <a:masterClrMapping/>
  </p:clrMapOvr>
  <p:transition spd="slow"/>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22" name="Rectangle 1026"/>
          <p:cNvSpPr>
            <a:spLocks noGrp="1" noChangeArrowheads="1"/>
          </p:cNvSpPr>
          <p:nvPr>
            <p:ph type="title"/>
          </p:nvPr>
        </p:nvSpPr>
        <p:spPr>
          <a:xfrm>
            <a:off x="285750" y="1143000"/>
            <a:ext cx="8643938" cy="533400"/>
          </a:xfrm>
        </p:spPr>
        <p:txBody>
          <a:bodyPr rtlCol="0">
            <a:normAutofit fontScale="90000"/>
          </a:bodyPr>
          <a:lstStyle/>
          <a:p>
            <a:pPr fontAlgn="auto">
              <a:spcAft>
                <a:spcPts val="0"/>
              </a:spcAft>
              <a:defRPr/>
            </a:pPr>
            <a:r>
              <a:rPr lang="en-US" sz="5400" smtClean="0">
                <a:solidFill>
                  <a:schemeClr val="accent2"/>
                </a:solidFill>
              </a:rPr>
              <a:t>Oxidising properties</a:t>
            </a:r>
          </a:p>
        </p:txBody>
      </p:sp>
      <p:graphicFrame>
        <p:nvGraphicFramePr>
          <p:cNvPr id="530432" name="Object 2"/>
          <p:cNvGraphicFramePr>
            <a:graphicFrameLocks noChangeAspect="1"/>
          </p:cNvGraphicFramePr>
          <p:nvPr/>
        </p:nvGraphicFramePr>
        <p:xfrm>
          <a:off x="571500" y="2571750"/>
          <a:ext cx="7315200" cy="544513"/>
        </p:xfrm>
        <a:graphic>
          <a:graphicData uri="http://schemas.openxmlformats.org/presentationml/2006/ole">
            <mc:AlternateContent xmlns:mc="http://schemas.openxmlformats.org/markup-compatibility/2006">
              <mc:Choice xmlns:v="urn:schemas-microsoft-com:vml" Requires="v">
                <p:oleObj spid="_x0000_s48134" name="Equation" r:id="rId3" imgW="3238411" imgH="228634" progId="">
                  <p:embed/>
                </p:oleObj>
              </mc:Choice>
              <mc:Fallback>
                <p:oleObj name="Equation" r:id="rId3" imgW="3238411" imgH="228634"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2571750"/>
                        <a:ext cx="7315200" cy="544513"/>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0433" name="Object 3"/>
          <p:cNvGraphicFramePr>
            <a:graphicFrameLocks noChangeAspect="1"/>
          </p:cNvGraphicFramePr>
          <p:nvPr/>
        </p:nvGraphicFramePr>
        <p:xfrm>
          <a:off x="500063" y="3786188"/>
          <a:ext cx="5181600" cy="523875"/>
        </p:xfrm>
        <a:graphic>
          <a:graphicData uri="http://schemas.openxmlformats.org/presentationml/2006/ole">
            <mc:AlternateContent xmlns:mc="http://schemas.openxmlformats.org/markup-compatibility/2006">
              <mc:Choice xmlns:v="urn:schemas-microsoft-com:vml" Requires="v">
                <p:oleObj spid="_x0000_s48135" name="Equation" r:id="rId5" imgW="2381121" imgH="228634" progId="">
                  <p:embed/>
                </p:oleObj>
              </mc:Choice>
              <mc:Fallback>
                <p:oleObj name="Equation" r:id="rId5" imgW="2381121" imgH="228634"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063" y="3786188"/>
                        <a:ext cx="5181600" cy="5238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0434" name="Object 4"/>
          <p:cNvGraphicFramePr>
            <a:graphicFrameLocks noChangeAspect="1"/>
          </p:cNvGraphicFramePr>
          <p:nvPr/>
        </p:nvGraphicFramePr>
        <p:xfrm>
          <a:off x="428625" y="4929188"/>
          <a:ext cx="6175375" cy="817562"/>
        </p:xfrm>
        <a:graphic>
          <a:graphicData uri="http://schemas.openxmlformats.org/presentationml/2006/ole">
            <mc:AlternateContent xmlns:mc="http://schemas.openxmlformats.org/markup-compatibility/2006">
              <mc:Choice xmlns:v="urn:schemas-microsoft-com:vml" Requires="v">
                <p:oleObj spid="_x0000_s48136" name="Equation" r:id="rId7" imgW="2581327" imgH="333368" progId="">
                  <p:embed/>
                </p:oleObj>
              </mc:Choice>
              <mc:Fallback>
                <p:oleObj name="Equation" r:id="rId7" imgW="2581327" imgH="333368"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625" y="4929188"/>
                        <a:ext cx="6175375" cy="81756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91522"/>
                                        </p:tgtEl>
                                        <p:attrNameLst>
                                          <p:attrName>style.visibility</p:attrName>
                                        </p:attrNameLst>
                                      </p:cBhvr>
                                      <p:to>
                                        <p:strVal val="visible"/>
                                      </p:to>
                                    </p:set>
                                    <p:animEffect transition="in" filter="wipe(down)">
                                      <p:cBhvr>
                                        <p:cTn id="7" dur="580">
                                          <p:stCondLst>
                                            <p:cond delay="0"/>
                                          </p:stCondLst>
                                        </p:cTn>
                                        <p:tgtEl>
                                          <p:spTgt spid="491522"/>
                                        </p:tgtEl>
                                      </p:cBhvr>
                                    </p:animEffect>
                                    <p:anim calcmode="lin" valueType="num">
                                      <p:cBhvr>
                                        <p:cTn id="8" dur="1822" tmFilter="0,0; 0.14,0.36; 0.43,0.73; 0.71,0.91; 1.0,1.0">
                                          <p:stCondLst>
                                            <p:cond delay="0"/>
                                          </p:stCondLst>
                                        </p:cTn>
                                        <p:tgtEl>
                                          <p:spTgt spid="49152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9152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9152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9152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91522"/>
                                        </p:tgtEl>
                                        <p:attrNameLst>
                                          <p:attrName>ppt_y</p:attrName>
                                        </p:attrNameLst>
                                      </p:cBhvr>
                                      <p:tavLst>
                                        <p:tav tm="0" fmla="#ppt_y-sin(pi*$)/81">
                                          <p:val>
                                            <p:fltVal val="0"/>
                                          </p:val>
                                        </p:tav>
                                        <p:tav tm="100000">
                                          <p:val>
                                            <p:fltVal val="1"/>
                                          </p:val>
                                        </p:tav>
                                      </p:tavLst>
                                    </p:anim>
                                    <p:animScale>
                                      <p:cBhvr>
                                        <p:cTn id="13" dur="26">
                                          <p:stCondLst>
                                            <p:cond delay="650"/>
                                          </p:stCondLst>
                                        </p:cTn>
                                        <p:tgtEl>
                                          <p:spTgt spid="491522"/>
                                        </p:tgtEl>
                                      </p:cBhvr>
                                      <p:to x="100000" y="60000"/>
                                    </p:animScale>
                                    <p:animScale>
                                      <p:cBhvr>
                                        <p:cTn id="14" dur="166" decel="50000">
                                          <p:stCondLst>
                                            <p:cond delay="676"/>
                                          </p:stCondLst>
                                        </p:cTn>
                                        <p:tgtEl>
                                          <p:spTgt spid="491522"/>
                                        </p:tgtEl>
                                      </p:cBhvr>
                                      <p:to x="100000" y="100000"/>
                                    </p:animScale>
                                    <p:animScale>
                                      <p:cBhvr>
                                        <p:cTn id="15" dur="26">
                                          <p:stCondLst>
                                            <p:cond delay="1312"/>
                                          </p:stCondLst>
                                        </p:cTn>
                                        <p:tgtEl>
                                          <p:spTgt spid="491522"/>
                                        </p:tgtEl>
                                      </p:cBhvr>
                                      <p:to x="100000" y="80000"/>
                                    </p:animScale>
                                    <p:animScale>
                                      <p:cBhvr>
                                        <p:cTn id="16" dur="166" decel="50000">
                                          <p:stCondLst>
                                            <p:cond delay="1338"/>
                                          </p:stCondLst>
                                        </p:cTn>
                                        <p:tgtEl>
                                          <p:spTgt spid="491522"/>
                                        </p:tgtEl>
                                      </p:cBhvr>
                                      <p:to x="100000" y="100000"/>
                                    </p:animScale>
                                    <p:animScale>
                                      <p:cBhvr>
                                        <p:cTn id="17" dur="26">
                                          <p:stCondLst>
                                            <p:cond delay="1642"/>
                                          </p:stCondLst>
                                        </p:cTn>
                                        <p:tgtEl>
                                          <p:spTgt spid="491522"/>
                                        </p:tgtEl>
                                      </p:cBhvr>
                                      <p:to x="100000" y="90000"/>
                                    </p:animScale>
                                    <p:animScale>
                                      <p:cBhvr>
                                        <p:cTn id="18" dur="166" decel="50000">
                                          <p:stCondLst>
                                            <p:cond delay="1668"/>
                                          </p:stCondLst>
                                        </p:cTn>
                                        <p:tgtEl>
                                          <p:spTgt spid="491522"/>
                                        </p:tgtEl>
                                      </p:cBhvr>
                                      <p:to x="100000" y="100000"/>
                                    </p:animScale>
                                    <p:animScale>
                                      <p:cBhvr>
                                        <p:cTn id="19" dur="26">
                                          <p:stCondLst>
                                            <p:cond delay="1808"/>
                                          </p:stCondLst>
                                        </p:cTn>
                                        <p:tgtEl>
                                          <p:spTgt spid="491522"/>
                                        </p:tgtEl>
                                      </p:cBhvr>
                                      <p:to x="100000" y="95000"/>
                                    </p:animScale>
                                    <p:animScale>
                                      <p:cBhvr>
                                        <p:cTn id="20" dur="166" decel="50000">
                                          <p:stCondLst>
                                            <p:cond delay="1834"/>
                                          </p:stCondLst>
                                        </p:cTn>
                                        <p:tgtEl>
                                          <p:spTgt spid="491522"/>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530432"/>
                                        </p:tgtEl>
                                        <p:attrNameLst>
                                          <p:attrName>style.visibility</p:attrName>
                                        </p:attrNameLst>
                                      </p:cBhvr>
                                      <p:to>
                                        <p:strVal val="visible"/>
                                      </p:to>
                                    </p:set>
                                    <p:animEffect transition="in" filter="wipe(down)">
                                      <p:cBhvr>
                                        <p:cTn id="23" dur="580">
                                          <p:stCondLst>
                                            <p:cond delay="0"/>
                                          </p:stCondLst>
                                        </p:cTn>
                                        <p:tgtEl>
                                          <p:spTgt spid="530432"/>
                                        </p:tgtEl>
                                      </p:cBhvr>
                                    </p:animEffect>
                                    <p:anim calcmode="lin" valueType="num">
                                      <p:cBhvr>
                                        <p:cTn id="24" dur="1822" tmFilter="0,0; 0.14,0.36; 0.43,0.73; 0.71,0.91; 1.0,1.0">
                                          <p:stCondLst>
                                            <p:cond delay="0"/>
                                          </p:stCondLst>
                                        </p:cTn>
                                        <p:tgtEl>
                                          <p:spTgt spid="530432"/>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30432"/>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30432"/>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30432"/>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30432"/>
                                        </p:tgtEl>
                                        <p:attrNameLst>
                                          <p:attrName>ppt_y</p:attrName>
                                        </p:attrNameLst>
                                      </p:cBhvr>
                                      <p:tavLst>
                                        <p:tav tm="0" fmla="#ppt_y-sin(pi*$)/81">
                                          <p:val>
                                            <p:fltVal val="0"/>
                                          </p:val>
                                        </p:tav>
                                        <p:tav tm="100000">
                                          <p:val>
                                            <p:fltVal val="1"/>
                                          </p:val>
                                        </p:tav>
                                      </p:tavLst>
                                    </p:anim>
                                    <p:animScale>
                                      <p:cBhvr>
                                        <p:cTn id="29" dur="26">
                                          <p:stCondLst>
                                            <p:cond delay="650"/>
                                          </p:stCondLst>
                                        </p:cTn>
                                        <p:tgtEl>
                                          <p:spTgt spid="530432"/>
                                        </p:tgtEl>
                                      </p:cBhvr>
                                      <p:to x="100000" y="60000"/>
                                    </p:animScale>
                                    <p:animScale>
                                      <p:cBhvr>
                                        <p:cTn id="30" dur="166" decel="50000">
                                          <p:stCondLst>
                                            <p:cond delay="676"/>
                                          </p:stCondLst>
                                        </p:cTn>
                                        <p:tgtEl>
                                          <p:spTgt spid="530432"/>
                                        </p:tgtEl>
                                      </p:cBhvr>
                                      <p:to x="100000" y="100000"/>
                                    </p:animScale>
                                    <p:animScale>
                                      <p:cBhvr>
                                        <p:cTn id="31" dur="26">
                                          <p:stCondLst>
                                            <p:cond delay="1312"/>
                                          </p:stCondLst>
                                        </p:cTn>
                                        <p:tgtEl>
                                          <p:spTgt spid="530432"/>
                                        </p:tgtEl>
                                      </p:cBhvr>
                                      <p:to x="100000" y="80000"/>
                                    </p:animScale>
                                    <p:animScale>
                                      <p:cBhvr>
                                        <p:cTn id="32" dur="166" decel="50000">
                                          <p:stCondLst>
                                            <p:cond delay="1338"/>
                                          </p:stCondLst>
                                        </p:cTn>
                                        <p:tgtEl>
                                          <p:spTgt spid="530432"/>
                                        </p:tgtEl>
                                      </p:cBhvr>
                                      <p:to x="100000" y="100000"/>
                                    </p:animScale>
                                    <p:animScale>
                                      <p:cBhvr>
                                        <p:cTn id="33" dur="26">
                                          <p:stCondLst>
                                            <p:cond delay="1642"/>
                                          </p:stCondLst>
                                        </p:cTn>
                                        <p:tgtEl>
                                          <p:spTgt spid="530432"/>
                                        </p:tgtEl>
                                      </p:cBhvr>
                                      <p:to x="100000" y="90000"/>
                                    </p:animScale>
                                    <p:animScale>
                                      <p:cBhvr>
                                        <p:cTn id="34" dur="166" decel="50000">
                                          <p:stCondLst>
                                            <p:cond delay="1668"/>
                                          </p:stCondLst>
                                        </p:cTn>
                                        <p:tgtEl>
                                          <p:spTgt spid="530432"/>
                                        </p:tgtEl>
                                      </p:cBhvr>
                                      <p:to x="100000" y="100000"/>
                                    </p:animScale>
                                    <p:animScale>
                                      <p:cBhvr>
                                        <p:cTn id="35" dur="26">
                                          <p:stCondLst>
                                            <p:cond delay="1808"/>
                                          </p:stCondLst>
                                        </p:cTn>
                                        <p:tgtEl>
                                          <p:spTgt spid="530432"/>
                                        </p:tgtEl>
                                      </p:cBhvr>
                                      <p:to x="100000" y="95000"/>
                                    </p:animScale>
                                    <p:animScale>
                                      <p:cBhvr>
                                        <p:cTn id="36" dur="166" decel="50000">
                                          <p:stCondLst>
                                            <p:cond delay="1834"/>
                                          </p:stCondLst>
                                        </p:cTn>
                                        <p:tgtEl>
                                          <p:spTgt spid="530432"/>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530433"/>
                                        </p:tgtEl>
                                        <p:attrNameLst>
                                          <p:attrName>style.visibility</p:attrName>
                                        </p:attrNameLst>
                                      </p:cBhvr>
                                      <p:to>
                                        <p:strVal val="visible"/>
                                      </p:to>
                                    </p:set>
                                    <p:animEffect transition="in" filter="wipe(down)">
                                      <p:cBhvr>
                                        <p:cTn id="39" dur="580">
                                          <p:stCondLst>
                                            <p:cond delay="0"/>
                                          </p:stCondLst>
                                        </p:cTn>
                                        <p:tgtEl>
                                          <p:spTgt spid="530433"/>
                                        </p:tgtEl>
                                      </p:cBhvr>
                                    </p:animEffect>
                                    <p:anim calcmode="lin" valueType="num">
                                      <p:cBhvr>
                                        <p:cTn id="40" dur="1822" tmFilter="0,0; 0.14,0.36; 0.43,0.73; 0.71,0.91; 1.0,1.0">
                                          <p:stCondLst>
                                            <p:cond delay="0"/>
                                          </p:stCondLst>
                                        </p:cTn>
                                        <p:tgtEl>
                                          <p:spTgt spid="530433"/>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530433"/>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530433"/>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530433"/>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530433"/>
                                        </p:tgtEl>
                                        <p:attrNameLst>
                                          <p:attrName>ppt_y</p:attrName>
                                        </p:attrNameLst>
                                      </p:cBhvr>
                                      <p:tavLst>
                                        <p:tav tm="0" fmla="#ppt_y-sin(pi*$)/81">
                                          <p:val>
                                            <p:fltVal val="0"/>
                                          </p:val>
                                        </p:tav>
                                        <p:tav tm="100000">
                                          <p:val>
                                            <p:fltVal val="1"/>
                                          </p:val>
                                        </p:tav>
                                      </p:tavLst>
                                    </p:anim>
                                    <p:animScale>
                                      <p:cBhvr>
                                        <p:cTn id="45" dur="26">
                                          <p:stCondLst>
                                            <p:cond delay="650"/>
                                          </p:stCondLst>
                                        </p:cTn>
                                        <p:tgtEl>
                                          <p:spTgt spid="530433"/>
                                        </p:tgtEl>
                                      </p:cBhvr>
                                      <p:to x="100000" y="60000"/>
                                    </p:animScale>
                                    <p:animScale>
                                      <p:cBhvr>
                                        <p:cTn id="46" dur="166" decel="50000">
                                          <p:stCondLst>
                                            <p:cond delay="676"/>
                                          </p:stCondLst>
                                        </p:cTn>
                                        <p:tgtEl>
                                          <p:spTgt spid="530433"/>
                                        </p:tgtEl>
                                      </p:cBhvr>
                                      <p:to x="100000" y="100000"/>
                                    </p:animScale>
                                    <p:animScale>
                                      <p:cBhvr>
                                        <p:cTn id="47" dur="26">
                                          <p:stCondLst>
                                            <p:cond delay="1312"/>
                                          </p:stCondLst>
                                        </p:cTn>
                                        <p:tgtEl>
                                          <p:spTgt spid="530433"/>
                                        </p:tgtEl>
                                      </p:cBhvr>
                                      <p:to x="100000" y="80000"/>
                                    </p:animScale>
                                    <p:animScale>
                                      <p:cBhvr>
                                        <p:cTn id="48" dur="166" decel="50000">
                                          <p:stCondLst>
                                            <p:cond delay="1338"/>
                                          </p:stCondLst>
                                        </p:cTn>
                                        <p:tgtEl>
                                          <p:spTgt spid="530433"/>
                                        </p:tgtEl>
                                      </p:cBhvr>
                                      <p:to x="100000" y="100000"/>
                                    </p:animScale>
                                    <p:animScale>
                                      <p:cBhvr>
                                        <p:cTn id="49" dur="26">
                                          <p:stCondLst>
                                            <p:cond delay="1642"/>
                                          </p:stCondLst>
                                        </p:cTn>
                                        <p:tgtEl>
                                          <p:spTgt spid="530433"/>
                                        </p:tgtEl>
                                      </p:cBhvr>
                                      <p:to x="100000" y="90000"/>
                                    </p:animScale>
                                    <p:animScale>
                                      <p:cBhvr>
                                        <p:cTn id="50" dur="166" decel="50000">
                                          <p:stCondLst>
                                            <p:cond delay="1668"/>
                                          </p:stCondLst>
                                        </p:cTn>
                                        <p:tgtEl>
                                          <p:spTgt spid="530433"/>
                                        </p:tgtEl>
                                      </p:cBhvr>
                                      <p:to x="100000" y="100000"/>
                                    </p:animScale>
                                    <p:animScale>
                                      <p:cBhvr>
                                        <p:cTn id="51" dur="26">
                                          <p:stCondLst>
                                            <p:cond delay="1808"/>
                                          </p:stCondLst>
                                        </p:cTn>
                                        <p:tgtEl>
                                          <p:spTgt spid="530433"/>
                                        </p:tgtEl>
                                      </p:cBhvr>
                                      <p:to x="100000" y="95000"/>
                                    </p:animScale>
                                    <p:animScale>
                                      <p:cBhvr>
                                        <p:cTn id="52" dur="166" decel="50000">
                                          <p:stCondLst>
                                            <p:cond delay="1834"/>
                                          </p:stCondLst>
                                        </p:cTn>
                                        <p:tgtEl>
                                          <p:spTgt spid="530433"/>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530434"/>
                                        </p:tgtEl>
                                        <p:attrNameLst>
                                          <p:attrName>style.visibility</p:attrName>
                                        </p:attrNameLst>
                                      </p:cBhvr>
                                      <p:to>
                                        <p:strVal val="visible"/>
                                      </p:to>
                                    </p:set>
                                    <p:animEffect transition="in" filter="wipe(down)">
                                      <p:cBhvr>
                                        <p:cTn id="55" dur="580">
                                          <p:stCondLst>
                                            <p:cond delay="0"/>
                                          </p:stCondLst>
                                        </p:cTn>
                                        <p:tgtEl>
                                          <p:spTgt spid="530434"/>
                                        </p:tgtEl>
                                      </p:cBhvr>
                                    </p:animEffect>
                                    <p:anim calcmode="lin" valueType="num">
                                      <p:cBhvr>
                                        <p:cTn id="56" dur="1822" tmFilter="0,0; 0.14,0.36; 0.43,0.73; 0.71,0.91; 1.0,1.0">
                                          <p:stCondLst>
                                            <p:cond delay="0"/>
                                          </p:stCondLst>
                                        </p:cTn>
                                        <p:tgtEl>
                                          <p:spTgt spid="530434"/>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530434"/>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530434"/>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530434"/>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530434"/>
                                        </p:tgtEl>
                                        <p:attrNameLst>
                                          <p:attrName>ppt_y</p:attrName>
                                        </p:attrNameLst>
                                      </p:cBhvr>
                                      <p:tavLst>
                                        <p:tav tm="0" fmla="#ppt_y-sin(pi*$)/81">
                                          <p:val>
                                            <p:fltVal val="0"/>
                                          </p:val>
                                        </p:tav>
                                        <p:tav tm="100000">
                                          <p:val>
                                            <p:fltVal val="1"/>
                                          </p:val>
                                        </p:tav>
                                      </p:tavLst>
                                    </p:anim>
                                    <p:animScale>
                                      <p:cBhvr>
                                        <p:cTn id="61" dur="26">
                                          <p:stCondLst>
                                            <p:cond delay="650"/>
                                          </p:stCondLst>
                                        </p:cTn>
                                        <p:tgtEl>
                                          <p:spTgt spid="530434"/>
                                        </p:tgtEl>
                                      </p:cBhvr>
                                      <p:to x="100000" y="60000"/>
                                    </p:animScale>
                                    <p:animScale>
                                      <p:cBhvr>
                                        <p:cTn id="62" dur="166" decel="50000">
                                          <p:stCondLst>
                                            <p:cond delay="676"/>
                                          </p:stCondLst>
                                        </p:cTn>
                                        <p:tgtEl>
                                          <p:spTgt spid="530434"/>
                                        </p:tgtEl>
                                      </p:cBhvr>
                                      <p:to x="100000" y="100000"/>
                                    </p:animScale>
                                    <p:animScale>
                                      <p:cBhvr>
                                        <p:cTn id="63" dur="26">
                                          <p:stCondLst>
                                            <p:cond delay="1312"/>
                                          </p:stCondLst>
                                        </p:cTn>
                                        <p:tgtEl>
                                          <p:spTgt spid="530434"/>
                                        </p:tgtEl>
                                      </p:cBhvr>
                                      <p:to x="100000" y="80000"/>
                                    </p:animScale>
                                    <p:animScale>
                                      <p:cBhvr>
                                        <p:cTn id="64" dur="166" decel="50000">
                                          <p:stCondLst>
                                            <p:cond delay="1338"/>
                                          </p:stCondLst>
                                        </p:cTn>
                                        <p:tgtEl>
                                          <p:spTgt spid="530434"/>
                                        </p:tgtEl>
                                      </p:cBhvr>
                                      <p:to x="100000" y="100000"/>
                                    </p:animScale>
                                    <p:animScale>
                                      <p:cBhvr>
                                        <p:cTn id="65" dur="26">
                                          <p:stCondLst>
                                            <p:cond delay="1642"/>
                                          </p:stCondLst>
                                        </p:cTn>
                                        <p:tgtEl>
                                          <p:spTgt spid="530434"/>
                                        </p:tgtEl>
                                      </p:cBhvr>
                                      <p:to x="100000" y="90000"/>
                                    </p:animScale>
                                    <p:animScale>
                                      <p:cBhvr>
                                        <p:cTn id="66" dur="166" decel="50000">
                                          <p:stCondLst>
                                            <p:cond delay="1668"/>
                                          </p:stCondLst>
                                        </p:cTn>
                                        <p:tgtEl>
                                          <p:spTgt spid="530434"/>
                                        </p:tgtEl>
                                      </p:cBhvr>
                                      <p:to x="100000" y="100000"/>
                                    </p:animScale>
                                    <p:animScale>
                                      <p:cBhvr>
                                        <p:cTn id="67" dur="26">
                                          <p:stCondLst>
                                            <p:cond delay="1808"/>
                                          </p:stCondLst>
                                        </p:cTn>
                                        <p:tgtEl>
                                          <p:spTgt spid="530434"/>
                                        </p:tgtEl>
                                      </p:cBhvr>
                                      <p:to x="100000" y="95000"/>
                                    </p:animScale>
                                    <p:animScale>
                                      <p:cBhvr>
                                        <p:cTn id="68" dur="166" decel="50000">
                                          <p:stCondLst>
                                            <p:cond delay="1834"/>
                                          </p:stCondLst>
                                        </p:cTn>
                                        <p:tgtEl>
                                          <p:spTgt spid="53043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2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3810" name="Rectangle 2"/>
          <p:cNvSpPr>
            <a:spLocks noGrp="1" noChangeArrowheads="1"/>
          </p:cNvSpPr>
          <p:nvPr>
            <p:ph type="title"/>
          </p:nvPr>
        </p:nvSpPr>
        <p:spPr>
          <a:xfrm>
            <a:off x="357188" y="214313"/>
            <a:ext cx="7772400" cy="785812"/>
          </a:xfrm>
        </p:spPr>
        <p:txBody>
          <a:bodyPr/>
          <a:lstStyle/>
          <a:p>
            <a:r>
              <a:rPr lang="en-US" smtClean="0">
                <a:solidFill>
                  <a:schemeClr val="accent2"/>
                </a:solidFill>
              </a:rPr>
              <a:t>Oxidising properties</a:t>
            </a:r>
            <a:endParaRPr lang="en-US" smtClean="0"/>
          </a:p>
        </p:txBody>
      </p:sp>
      <p:graphicFrame>
        <p:nvGraphicFramePr>
          <p:cNvPr id="531456" name="Object 2"/>
          <p:cNvGraphicFramePr>
            <a:graphicFrameLocks noChangeAspect="1"/>
          </p:cNvGraphicFramePr>
          <p:nvPr/>
        </p:nvGraphicFramePr>
        <p:xfrm>
          <a:off x="457200" y="1295400"/>
          <a:ext cx="4703763" cy="438150"/>
        </p:xfrm>
        <a:graphic>
          <a:graphicData uri="http://schemas.openxmlformats.org/presentationml/2006/ole">
            <mc:AlternateContent xmlns:mc="http://schemas.openxmlformats.org/markup-compatibility/2006">
              <mc:Choice xmlns:v="urn:schemas-microsoft-com:vml" Requires="v">
                <p:oleObj spid="_x0000_s49161" name="Equation" r:id="rId3" imgW="2314656" imgH="209468" progId="">
                  <p:embed/>
                </p:oleObj>
              </mc:Choice>
              <mc:Fallback>
                <p:oleObj name="Equation" r:id="rId3" imgW="2314656" imgH="209468"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295400"/>
                        <a:ext cx="4703763" cy="43815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1457" name="Object 3"/>
          <p:cNvGraphicFramePr>
            <a:graphicFrameLocks noChangeAspect="1"/>
          </p:cNvGraphicFramePr>
          <p:nvPr/>
        </p:nvGraphicFramePr>
        <p:xfrm>
          <a:off x="457200" y="2971800"/>
          <a:ext cx="4953000" cy="749300"/>
        </p:xfrm>
        <a:graphic>
          <a:graphicData uri="http://schemas.openxmlformats.org/presentationml/2006/ole">
            <mc:AlternateContent xmlns:mc="http://schemas.openxmlformats.org/markup-compatibility/2006">
              <mc:Choice xmlns:v="urn:schemas-microsoft-com:vml" Requires="v">
                <p:oleObj spid="_x0000_s49162" name="Equation" r:id="rId5" imgW="2247921" imgH="333368" progId="">
                  <p:embed/>
                </p:oleObj>
              </mc:Choice>
              <mc:Fallback>
                <p:oleObj name="Equation" r:id="rId5" imgW="2247921" imgH="333368"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 y="2971800"/>
                        <a:ext cx="4953000" cy="7493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1458" name="Object 4"/>
          <p:cNvGraphicFramePr>
            <a:graphicFrameLocks noChangeAspect="1"/>
          </p:cNvGraphicFramePr>
          <p:nvPr/>
        </p:nvGraphicFramePr>
        <p:xfrm>
          <a:off x="381000" y="3810000"/>
          <a:ext cx="5608638" cy="503238"/>
        </p:xfrm>
        <a:graphic>
          <a:graphicData uri="http://schemas.openxmlformats.org/presentationml/2006/ole">
            <mc:AlternateContent xmlns:mc="http://schemas.openxmlformats.org/markup-compatibility/2006">
              <mc:Choice xmlns:v="urn:schemas-microsoft-com:vml" Requires="v">
                <p:oleObj spid="_x0000_s49163" name="Equation" r:id="rId7" imgW="2686158" imgH="228634" progId="">
                  <p:embed/>
                </p:oleObj>
              </mc:Choice>
              <mc:Fallback>
                <p:oleObj name="Equation" r:id="rId7" imgW="2686158" imgH="228634"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1000" y="3810000"/>
                        <a:ext cx="5608638" cy="50323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1459" name="Object 5"/>
          <p:cNvGraphicFramePr>
            <a:graphicFrameLocks noChangeAspect="1"/>
          </p:cNvGraphicFramePr>
          <p:nvPr/>
        </p:nvGraphicFramePr>
        <p:xfrm>
          <a:off x="304800" y="4648200"/>
          <a:ext cx="8261350" cy="496888"/>
        </p:xfrm>
        <a:graphic>
          <a:graphicData uri="http://schemas.openxmlformats.org/presentationml/2006/ole">
            <mc:AlternateContent xmlns:mc="http://schemas.openxmlformats.org/markup-compatibility/2006">
              <mc:Choice xmlns:v="urn:schemas-microsoft-com:vml" Requires="v">
                <p:oleObj spid="_x0000_s49164" name="Equation" r:id="rId9" imgW="4000597" imgH="228634" progId="">
                  <p:embed/>
                </p:oleObj>
              </mc:Choice>
              <mc:Fallback>
                <p:oleObj name="Equation" r:id="rId9" imgW="4000597" imgH="228634" progId="">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04800" y="4648200"/>
                        <a:ext cx="8261350" cy="49688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1460" name="Object 6"/>
          <p:cNvGraphicFramePr>
            <a:graphicFrameLocks noChangeAspect="1"/>
          </p:cNvGraphicFramePr>
          <p:nvPr/>
        </p:nvGraphicFramePr>
        <p:xfrm>
          <a:off x="1066800" y="2133600"/>
          <a:ext cx="4114800" cy="449263"/>
        </p:xfrm>
        <a:graphic>
          <a:graphicData uri="http://schemas.openxmlformats.org/presentationml/2006/ole">
            <mc:AlternateContent xmlns:mc="http://schemas.openxmlformats.org/markup-compatibility/2006">
              <mc:Choice xmlns:v="urn:schemas-microsoft-com:vml" Requires="v">
                <p:oleObj spid="_x0000_s49165" name="Equation" r:id="rId11" imgW="1971794" imgH="209468" progId="">
                  <p:embed/>
                </p:oleObj>
              </mc:Choice>
              <mc:Fallback>
                <p:oleObj name="Equation" r:id="rId11" imgW="1971794" imgH="209468" progId="">
                  <p:embed/>
                  <p:pic>
                    <p:nvPicPr>
                      <p:cNvPr id="0" name="Object 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066800" y="2133600"/>
                        <a:ext cx="4114800" cy="449263"/>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3816" name="AutoShape 8"/>
          <p:cNvSpPr>
            <a:spLocks noChangeArrowheads="1"/>
          </p:cNvSpPr>
          <p:nvPr/>
        </p:nvSpPr>
        <p:spPr bwMode="auto">
          <a:xfrm>
            <a:off x="5334000" y="1447800"/>
            <a:ext cx="609600" cy="1143000"/>
          </a:xfrm>
          <a:prstGeom prst="curvedLeftArrow">
            <a:avLst>
              <a:gd name="adj1" fmla="val 37500"/>
              <a:gd name="adj2" fmla="val 75000"/>
              <a:gd name="adj3" fmla="val 33333"/>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latin typeface="Perpetua"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503810"/>
                                        </p:tgtEl>
                                        <p:attrNameLst>
                                          <p:attrName>style.visibility</p:attrName>
                                        </p:attrNameLst>
                                      </p:cBhvr>
                                      <p:to>
                                        <p:strVal val="visible"/>
                                      </p:to>
                                    </p:set>
                                    <p:animEffect transition="in" filter="fade">
                                      <p:cBhvr>
                                        <p:cTn id="7" dur="1000"/>
                                        <p:tgtEl>
                                          <p:spTgt spid="503810"/>
                                        </p:tgtEl>
                                      </p:cBhvr>
                                    </p:animEffect>
                                    <p:anim calcmode="lin" valueType="num">
                                      <p:cBhvr>
                                        <p:cTn id="8" dur="1000" fill="hold"/>
                                        <p:tgtEl>
                                          <p:spTgt spid="503810"/>
                                        </p:tgtEl>
                                        <p:attrNameLst>
                                          <p:attrName>ppt_x</p:attrName>
                                        </p:attrNameLst>
                                      </p:cBhvr>
                                      <p:tavLst>
                                        <p:tav tm="0">
                                          <p:val>
                                            <p:strVal val="#ppt_x"/>
                                          </p:val>
                                        </p:tav>
                                        <p:tav tm="100000">
                                          <p:val>
                                            <p:strVal val="#ppt_x"/>
                                          </p:val>
                                        </p:tav>
                                      </p:tavLst>
                                    </p:anim>
                                    <p:anim calcmode="lin" valueType="num">
                                      <p:cBhvr>
                                        <p:cTn id="9" dur="1000" fill="hold"/>
                                        <p:tgtEl>
                                          <p:spTgt spid="503810"/>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531456"/>
                                        </p:tgtEl>
                                        <p:attrNameLst>
                                          <p:attrName>style.visibility</p:attrName>
                                        </p:attrNameLst>
                                      </p:cBhvr>
                                      <p:to>
                                        <p:strVal val="visible"/>
                                      </p:to>
                                    </p:set>
                                    <p:animEffect transition="in" filter="fade">
                                      <p:cBhvr>
                                        <p:cTn id="12" dur="1000"/>
                                        <p:tgtEl>
                                          <p:spTgt spid="531456"/>
                                        </p:tgtEl>
                                      </p:cBhvr>
                                    </p:animEffect>
                                    <p:anim calcmode="lin" valueType="num">
                                      <p:cBhvr>
                                        <p:cTn id="13" dur="1000" fill="hold"/>
                                        <p:tgtEl>
                                          <p:spTgt spid="531456"/>
                                        </p:tgtEl>
                                        <p:attrNameLst>
                                          <p:attrName>ppt_x</p:attrName>
                                        </p:attrNameLst>
                                      </p:cBhvr>
                                      <p:tavLst>
                                        <p:tav tm="0">
                                          <p:val>
                                            <p:strVal val="#ppt_x"/>
                                          </p:val>
                                        </p:tav>
                                        <p:tav tm="100000">
                                          <p:val>
                                            <p:strVal val="#ppt_x"/>
                                          </p:val>
                                        </p:tav>
                                      </p:tavLst>
                                    </p:anim>
                                    <p:anim calcmode="lin" valueType="num">
                                      <p:cBhvr>
                                        <p:cTn id="14" dur="1000" fill="hold"/>
                                        <p:tgtEl>
                                          <p:spTgt spid="531456"/>
                                        </p:tgtEl>
                                        <p:attrNameLst>
                                          <p:attrName>ppt_y</p:attrName>
                                        </p:attrNameLst>
                                      </p:cBhvr>
                                      <p:tavLst>
                                        <p:tav tm="0">
                                          <p:val>
                                            <p:strVal val="#ppt_y-.1"/>
                                          </p:val>
                                        </p:tav>
                                        <p:tav tm="100000">
                                          <p:val>
                                            <p:strVal val="#ppt_y"/>
                                          </p:val>
                                        </p:tav>
                                      </p:tavLst>
                                    </p:anim>
                                  </p:childTnLst>
                                </p:cTn>
                              </p:par>
                              <p:par>
                                <p:cTn id="15" presetID="47" presetClass="entr" presetSubtype="0" fill="hold" nodeType="withEffect">
                                  <p:stCondLst>
                                    <p:cond delay="0"/>
                                  </p:stCondLst>
                                  <p:childTnLst>
                                    <p:set>
                                      <p:cBhvr>
                                        <p:cTn id="16" dur="1" fill="hold">
                                          <p:stCondLst>
                                            <p:cond delay="0"/>
                                          </p:stCondLst>
                                        </p:cTn>
                                        <p:tgtEl>
                                          <p:spTgt spid="531457"/>
                                        </p:tgtEl>
                                        <p:attrNameLst>
                                          <p:attrName>style.visibility</p:attrName>
                                        </p:attrNameLst>
                                      </p:cBhvr>
                                      <p:to>
                                        <p:strVal val="visible"/>
                                      </p:to>
                                    </p:set>
                                    <p:animEffect transition="in" filter="fade">
                                      <p:cBhvr>
                                        <p:cTn id="17" dur="1000"/>
                                        <p:tgtEl>
                                          <p:spTgt spid="531457"/>
                                        </p:tgtEl>
                                      </p:cBhvr>
                                    </p:animEffect>
                                    <p:anim calcmode="lin" valueType="num">
                                      <p:cBhvr>
                                        <p:cTn id="18" dur="1000" fill="hold"/>
                                        <p:tgtEl>
                                          <p:spTgt spid="531457"/>
                                        </p:tgtEl>
                                        <p:attrNameLst>
                                          <p:attrName>ppt_x</p:attrName>
                                        </p:attrNameLst>
                                      </p:cBhvr>
                                      <p:tavLst>
                                        <p:tav tm="0">
                                          <p:val>
                                            <p:strVal val="#ppt_x"/>
                                          </p:val>
                                        </p:tav>
                                        <p:tav tm="100000">
                                          <p:val>
                                            <p:strVal val="#ppt_x"/>
                                          </p:val>
                                        </p:tav>
                                      </p:tavLst>
                                    </p:anim>
                                    <p:anim calcmode="lin" valueType="num">
                                      <p:cBhvr>
                                        <p:cTn id="19" dur="1000" fill="hold"/>
                                        <p:tgtEl>
                                          <p:spTgt spid="531457"/>
                                        </p:tgtEl>
                                        <p:attrNameLst>
                                          <p:attrName>ppt_y</p:attrName>
                                        </p:attrNameLst>
                                      </p:cBhvr>
                                      <p:tavLst>
                                        <p:tav tm="0">
                                          <p:val>
                                            <p:strVal val="#ppt_y-.1"/>
                                          </p:val>
                                        </p:tav>
                                        <p:tav tm="100000">
                                          <p:val>
                                            <p:strVal val="#ppt_y"/>
                                          </p:val>
                                        </p:tav>
                                      </p:tavLst>
                                    </p:anim>
                                  </p:childTnLst>
                                </p:cTn>
                              </p:par>
                              <p:par>
                                <p:cTn id="20" presetID="47" presetClass="entr" presetSubtype="0" fill="hold" nodeType="withEffect">
                                  <p:stCondLst>
                                    <p:cond delay="0"/>
                                  </p:stCondLst>
                                  <p:childTnLst>
                                    <p:set>
                                      <p:cBhvr>
                                        <p:cTn id="21" dur="1" fill="hold">
                                          <p:stCondLst>
                                            <p:cond delay="0"/>
                                          </p:stCondLst>
                                        </p:cTn>
                                        <p:tgtEl>
                                          <p:spTgt spid="531458"/>
                                        </p:tgtEl>
                                        <p:attrNameLst>
                                          <p:attrName>style.visibility</p:attrName>
                                        </p:attrNameLst>
                                      </p:cBhvr>
                                      <p:to>
                                        <p:strVal val="visible"/>
                                      </p:to>
                                    </p:set>
                                    <p:animEffect transition="in" filter="fade">
                                      <p:cBhvr>
                                        <p:cTn id="22" dur="1000"/>
                                        <p:tgtEl>
                                          <p:spTgt spid="531458"/>
                                        </p:tgtEl>
                                      </p:cBhvr>
                                    </p:animEffect>
                                    <p:anim calcmode="lin" valueType="num">
                                      <p:cBhvr>
                                        <p:cTn id="23" dur="1000" fill="hold"/>
                                        <p:tgtEl>
                                          <p:spTgt spid="531458"/>
                                        </p:tgtEl>
                                        <p:attrNameLst>
                                          <p:attrName>ppt_x</p:attrName>
                                        </p:attrNameLst>
                                      </p:cBhvr>
                                      <p:tavLst>
                                        <p:tav tm="0">
                                          <p:val>
                                            <p:strVal val="#ppt_x"/>
                                          </p:val>
                                        </p:tav>
                                        <p:tav tm="100000">
                                          <p:val>
                                            <p:strVal val="#ppt_x"/>
                                          </p:val>
                                        </p:tav>
                                      </p:tavLst>
                                    </p:anim>
                                    <p:anim calcmode="lin" valueType="num">
                                      <p:cBhvr>
                                        <p:cTn id="24" dur="1000" fill="hold"/>
                                        <p:tgtEl>
                                          <p:spTgt spid="531458"/>
                                        </p:tgtEl>
                                        <p:attrNameLst>
                                          <p:attrName>ppt_y</p:attrName>
                                        </p:attrNameLst>
                                      </p:cBhvr>
                                      <p:tavLst>
                                        <p:tav tm="0">
                                          <p:val>
                                            <p:strVal val="#ppt_y-.1"/>
                                          </p:val>
                                        </p:tav>
                                        <p:tav tm="100000">
                                          <p:val>
                                            <p:strVal val="#ppt_y"/>
                                          </p:val>
                                        </p:tav>
                                      </p:tavLst>
                                    </p:anim>
                                  </p:childTnLst>
                                </p:cTn>
                              </p:par>
                              <p:par>
                                <p:cTn id="25" presetID="47" presetClass="entr" presetSubtype="0" fill="hold" nodeType="withEffect">
                                  <p:stCondLst>
                                    <p:cond delay="0"/>
                                  </p:stCondLst>
                                  <p:childTnLst>
                                    <p:set>
                                      <p:cBhvr>
                                        <p:cTn id="26" dur="1" fill="hold">
                                          <p:stCondLst>
                                            <p:cond delay="0"/>
                                          </p:stCondLst>
                                        </p:cTn>
                                        <p:tgtEl>
                                          <p:spTgt spid="531459"/>
                                        </p:tgtEl>
                                        <p:attrNameLst>
                                          <p:attrName>style.visibility</p:attrName>
                                        </p:attrNameLst>
                                      </p:cBhvr>
                                      <p:to>
                                        <p:strVal val="visible"/>
                                      </p:to>
                                    </p:set>
                                    <p:animEffect transition="in" filter="fade">
                                      <p:cBhvr>
                                        <p:cTn id="27" dur="1000"/>
                                        <p:tgtEl>
                                          <p:spTgt spid="531459"/>
                                        </p:tgtEl>
                                      </p:cBhvr>
                                    </p:animEffect>
                                    <p:anim calcmode="lin" valueType="num">
                                      <p:cBhvr>
                                        <p:cTn id="28" dur="1000" fill="hold"/>
                                        <p:tgtEl>
                                          <p:spTgt spid="531459"/>
                                        </p:tgtEl>
                                        <p:attrNameLst>
                                          <p:attrName>ppt_x</p:attrName>
                                        </p:attrNameLst>
                                      </p:cBhvr>
                                      <p:tavLst>
                                        <p:tav tm="0">
                                          <p:val>
                                            <p:strVal val="#ppt_x"/>
                                          </p:val>
                                        </p:tav>
                                        <p:tav tm="100000">
                                          <p:val>
                                            <p:strVal val="#ppt_x"/>
                                          </p:val>
                                        </p:tav>
                                      </p:tavLst>
                                    </p:anim>
                                    <p:anim calcmode="lin" valueType="num">
                                      <p:cBhvr>
                                        <p:cTn id="29" dur="1000" fill="hold"/>
                                        <p:tgtEl>
                                          <p:spTgt spid="531459"/>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531460"/>
                                        </p:tgtEl>
                                        <p:attrNameLst>
                                          <p:attrName>style.visibility</p:attrName>
                                        </p:attrNameLst>
                                      </p:cBhvr>
                                      <p:to>
                                        <p:strVal val="visible"/>
                                      </p:to>
                                    </p:set>
                                    <p:animEffect transition="in" filter="fade">
                                      <p:cBhvr>
                                        <p:cTn id="32" dur="1000"/>
                                        <p:tgtEl>
                                          <p:spTgt spid="531460"/>
                                        </p:tgtEl>
                                      </p:cBhvr>
                                    </p:animEffect>
                                    <p:anim calcmode="lin" valueType="num">
                                      <p:cBhvr>
                                        <p:cTn id="33" dur="1000" fill="hold"/>
                                        <p:tgtEl>
                                          <p:spTgt spid="531460"/>
                                        </p:tgtEl>
                                        <p:attrNameLst>
                                          <p:attrName>ppt_x</p:attrName>
                                        </p:attrNameLst>
                                      </p:cBhvr>
                                      <p:tavLst>
                                        <p:tav tm="0">
                                          <p:val>
                                            <p:strVal val="#ppt_x"/>
                                          </p:val>
                                        </p:tav>
                                        <p:tav tm="100000">
                                          <p:val>
                                            <p:strVal val="#ppt_x"/>
                                          </p:val>
                                        </p:tav>
                                      </p:tavLst>
                                    </p:anim>
                                    <p:anim calcmode="lin" valueType="num">
                                      <p:cBhvr>
                                        <p:cTn id="34" dur="1000" fill="hold"/>
                                        <p:tgtEl>
                                          <p:spTgt spid="531460"/>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503816"/>
                                        </p:tgtEl>
                                        <p:attrNameLst>
                                          <p:attrName>style.visibility</p:attrName>
                                        </p:attrNameLst>
                                      </p:cBhvr>
                                      <p:to>
                                        <p:strVal val="visible"/>
                                      </p:to>
                                    </p:set>
                                    <p:animEffect transition="in" filter="fade">
                                      <p:cBhvr>
                                        <p:cTn id="37" dur="1000"/>
                                        <p:tgtEl>
                                          <p:spTgt spid="503816"/>
                                        </p:tgtEl>
                                      </p:cBhvr>
                                    </p:animEffect>
                                    <p:anim calcmode="lin" valueType="num">
                                      <p:cBhvr>
                                        <p:cTn id="38" dur="1000" fill="hold"/>
                                        <p:tgtEl>
                                          <p:spTgt spid="503816"/>
                                        </p:tgtEl>
                                        <p:attrNameLst>
                                          <p:attrName>ppt_x</p:attrName>
                                        </p:attrNameLst>
                                      </p:cBhvr>
                                      <p:tavLst>
                                        <p:tav tm="0">
                                          <p:val>
                                            <p:strVal val="#ppt_x"/>
                                          </p:val>
                                        </p:tav>
                                        <p:tav tm="100000">
                                          <p:val>
                                            <p:strVal val="#ppt_x"/>
                                          </p:val>
                                        </p:tav>
                                      </p:tavLst>
                                    </p:anim>
                                    <p:anim calcmode="lin" valueType="num">
                                      <p:cBhvr>
                                        <p:cTn id="39" dur="1000" fill="hold"/>
                                        <p:tgtEl>
                                          <p:spTgt spid="5038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3810" grpId="0"/>
      <p:bldP spid="503816"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546" name="Rectangle 1026"/>
          <p:cNvSpPr>
            <a:spLocks noGrp="1" noChangeArrowheads="1"/>
          </p:cNvSpPr>
          <p:nvPr>
            <p:ph type="title"/>
          </p:nvPr>
        </p:nvSpPr>
        <p:spPr/>
        <p:txBody>
          <a:bodyPr/>
          <a:lstStyle/>
          <a:p>
            <a:r>
              <a:rPr lang="en-US" sz="5400" b="1" smtClean="0">
                <a:latin typeface="Arial" charset="0"/>
              </a:rPr>
              <a:t>Reducing properties</a:t>
            </a:r>
            <a:endParaRPr lang="en-US" sz="5400" smtClean="0"/>
          </a:p>
        </p:txBody>
      </p:sp>
      <p:graphicFrame>
        <p:nvGraphicFramePr>
          <p:cNvPr id="532480" name="Object 2"/>
          <p:cNvGraphicFramePr>
            <a:graphicFrameLocks noChangeAspect="1"/>
          </p:cNvGraphicFramePr>
          <p:nvPr/>
        </p:nvGraphicFramePr>
        <p:xfrm>
          <a:off x="357188" y="2214563"/>
          <a:ext cx="4540250" cy="538162"/>
        </p:xfrm>
        <a:graphic>
          <a:graphicData uri="http://schemas.openxmlformats.org/presentationml/2006/ole">
            <mc:AlternateContent xmlns:mc="http://schemas.openxmlformats.org/markup-compatibility/2006">
              <mc:Choice xmlns:v="urn:schemas-microsoft-com:vml" Requires="v">
                <p:oleObj spid="_x0000_s50182" name="Equation" r:id="rId3" imgW="2019346" imgH="228634" progId="">
                  <p:embed/>
                </p:oleObj>
              </mc:Choice>
              <mc:Fallback>
                <p:oleObj name="Equation" r:id="rId3" imgW="2019346" imgH="228634"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7188" y="2214563"/>
                        <a:ext cx="4540250" cy="538162"/>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481" name="Object 3"/>
          <p:cNvGraphicFramePr>
            <a:graphicFrameLocks noChangeAspect="1"/>
          </p:cNvGraphicFramePr>
          <p:nvPr/>
        </p:nvGraphicFramePr>
        <p:xfrm>
          <a:off x="285750" y="3214688"/>
          <a:ext cx="6103938" cy="541337"/>
        </p:xfrm>
        <a:graphic>
          <a:graphicData uri="http://schemas.openxmlformats.org/presentationml/2006/ole">
            <mc:AlternateContent xmlns:mc="http://schemas.openxmlformats.org/markup-compatibility/2006">
              <mc:Choice xmlns:v="urn:schemas-microsoft-com:vml" Requires="v">
                <p:oleObj spid="_x0000_s50183" name="Equation" r:id="rId5" imgW="2705070" imgH="228634" progId="">
                  <p:embed/>
                </p:oleObj>
              </mc:Choice>
              <mc:Fallback>
                <p:oleObj name="Equation" r:id="rId5" imgW="2705070" imgH="228634"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750" y="3214688"/>
                        <a:ext cx="6103938" cy="54133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2482" name="Object 4"/>
          <p:cNvGraphicFramePr>
            <a:graphicFrameLocks noChangeAspect="1"/>
          </p:cNvGraphicFramePr>
          <p:nvPr/>
        </p:nvGraphicFramePr>
        <p:xfrm>
          <a:off x="285750" y="4143375"/>
          <a:ext cx="7772400" cy="477838"/>
        </p:xfrm>
        <a:graphic>
          <a:graphicData uri="http://schemas.openxmlformats.org/presentationml/2006/ole">
            <mc:AlternateContent xmlns:mc="http://schemas.openxmlformats.org/markup-compatibility/2006">
              <mc:Choice xmlns:v="urn:schemas-microsoft-com:vml" Requires="v">
                <p:oleObj spid="_x0000_s50184" name="Equation" r:id="rId7" imgW="3676648" imgH="228634" progId="">
                  <p:embed/>
                </p:oleObj>
              </mc:Choice>
              <mc:Fallback>
                <p:oleObj name="Equation" r:id="rId7" imgW="3676648" imgH="228634"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85750" y="4143375"/>
                        <a:ext cx="7772400" cy="47783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92546"/>
                                        </p:tgtEl>
                                        <p:attrNameLst>
                                          <p:attrName>style.visibility</p:attrName>
                                        </p:attrNameLst>
                                      </p:cBhvr>
                                      <p:to>
                                        <p:strVal val="visible"/>
                                      </p:to>
                                    </p:set>
                                    <p:animEffect transition="in" filter="slide(fromBottom)">
                                      <p:cBhvr>
                                        <p:cTn id="7" dur="500"/>
                                        <p:tgtEl>
                                          <p:spTgt spid="492546"/>
                                        </p:tgtEl>
                                      </p:cBhvr>
                                    </p:animEffect>
                                  </p:childTnLst>
                                </p:cTn>
                              </p:par>
                              <p:par>
                                <p:cTn id="8" presetID="12" presetClass="entr" presetSubtype="4" fill="hold" nodeType="withEffect">
                                  <p:stCondLst>
                                    <p:cond delay="0"/>
                                  </p:stCondLst>
                                  <p:childTnLst>
                                    <p:set>
                                      <p:cBhvr>
                                        <p:cTn id="9" dur="1" fill="hold">
                                          <p:stCondLst>
                                            <p:cond delay="0"/>
                                          </p:stCondLst>
                                        </p:cTn>
                                        <p:tgtEl>
                                          <p:spTgt spid="532480"/>
                                        </p:tgtEl>
                                        <p:attrNameLst>
                                          <p:attrName>style.visibility</p:attrName>
                                        </p:attrNameLst>
                                      </p:cBhvr>
                                      <p:to>
                                        <p:strVal val="visible"/>
                                      </p:to>
                                    </p:set>
                                    <p:animEffect transition="in" filter="slide(fromBottom)">
                                      <p:cBhvr>
                                        <p:cTn id="10" dur="500"/>
                                        <p:tgtEl>
                                          <p:spTgt spid="532480"/>
                                        </p:tgtEl>
                                      </p:cBhvr>
                                    </p:animEffect>
                                  </p:childTnLst>
                                </p:cTn>
                              </p:par>
                              <p:par>
                                <p:cTn id="11" presetID="12" presetClass="entr" presetSubtype="4" fill="hold" nodeType="withEffect">
                                  <p:stCondLst>
                                    <p:cond delay="0"/>
                                  </p:stCondLst>
                                  <p:childTnLst>
                                    <p:set>
                                      <p:cBhvr>
                                        <p:cTn id="12" dur="1" fill="hold">
                                          <p:stCondLst>
                                            <p:cond delay="0"/>
                                          </p:stCondLst>
                                        </p:cTn>
                                        <p:tgtEl>
                                          <p:spTgt spid="532481"/>
                                        </p:tgtEl>
                                        <p:attrNameLst>
                                          <p:attrName>style.visibility</p:attrName>
                                        </p:attrNameLst>
                                      </p:cBhvr>
                                      <p:to>
                                        <p:strVal val="visible"/>
                                      </p:to>
                                    </p:set>
                                    <p:animEffect transition="in" filter="slide(fromBottom)">
                                      <p:cBhvr>
                                        <p:cTn id="13" dur="500"/>
                                        <p:tgtEl>
                                          <p:spTgt spid="532481"/>
                                        </p:tgtEl>
                                      </p:cBhvr>
                                    </p:animEffect>
                                  </p:childTnLst>
                                </p:cTn>
                              </p:par>
                              <p:par>
                                <p:cTn id="14" presetID="12" presetClass="entr" presetSubtype="4" fill="hold" nodeType="withEffect">
                                  <p:stCondLst>
                                    <p:cond delay="0"/>
                                  </p:stCondLst>
                                  <p:childTnLst>
                                    <p:set>
                                      <p:cBhvr>
                                        <p:cTn id="15" dur="1" fill="hold">
                                          <p:stCondLst>
                                            <p:cond delay="0"/>
                                          </p:stCondLst>
                                        </p:cTn>
                                        <p:tgtEl>
                                          <p:spTgt spid="532482"/>
                                        </p:tgtEl>
                                        <p:attrNameLst>
                                          <p:attrName>style.visibility</p:attrName>
                                        </p:attrNameLst>
                                      </p:cBhvr>
                                      <p:to>
                                        <p:strVal val="visible"/>
                                      </p:to>
                                    </p:set>
                                    <p:animEffect transition="in" filter="slide(fromBottom)">
                                      <p:cBhvr>
                                        <p:cTn id="16" dur="500"/>
                                        <p:tgtEl>
                                          <p:spTgt spid="532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2546"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834" name="Rectangle 2"/>
          <p:cNvSpPr>
            <a:spLocks noGrp="1" noChangeArrowheads="1"/>
          </p:cNvSpPr>
          <p:nvPr>
            <p:ph type="title"/>
          </p:nvPr>
        </p:nvSpPr>
        <p:spPr/>
        <p:txBody>
          <a:bodyPr/>
          <a:lstStyle/>
          <a:p>
            <a:r>
              <a:rPr lang="en-US" sz="5400" b="1" smtClean="0">
                <a:latin typeface="Arial" charset="0"/>
              </a:rPr>
              <a:t>Reducing properties</a:t>
            </a:r>
            <a:endParaRPr lang="en-US" sz="5400" smtClean="0"/>
          </a:p>
        </p:txBody>
      </p:sp>
      <p:graphicFrame>
        <p:nvGraphicFramePr>
          <p:cNvPr id="533504" name="Object 2"/>
          <p:cNvGraphicFramePr>
            <a:graphicFrameLocks noChangeAspect="1"/>
          </p:cNvGraphicFramePr>
          <p:nvPr/>
        </p:nvGraphicFramePr>
        <p:xfrm>
          <a:off x="571500" y="2286000"/>
          <a:ext cx="4572000" cy="395288"/>
        </p:xfrm>
        <a:graphic>
          <a:graphicData uri="http://schemas.openxmlformats.org/presentationml/2006/ole">
            <mc:AlternateContent xmlns:mc="http://schemas.openxmlformats.org/markup-compatibility/2006">
              <mc:Choice xmlns:v="urn:schemas-microsoft-com:vml" Requires="v">
                <p:oleObj spid="_x0000_s51208" name="Equation" r:id="rId3" imgW="2190642" imgH="180855" progId="">
                  <p:embed/>
                </p:oleObj>
              </mc:Choice>
              <mc:Fallback>
                <p:oleObj name="Equation" r:id="rId3" imgW="2190642" imgH="18085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2286000"/>
                        <a:ext cx="4572000" cy="39528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3505" name="Object 3"/>
          <p:cNvGraphicFramePr>
            <a:graphicFrameLocks noChangeAspect="1"/>
          </p:cNvGraphicFramePr>
          <p:nvPr/>
        </p:nvGraphicFramePr>
        <p:xfrm>
          <a:off x="428625" y="4500563"/>
          <a:ext cx="4546600" cy="511175"/>
        </p:xfrm>
        <a:graphic>
          <a:graphicData uri="http://schemas.openxmlformats.org/presentationml/2006/ole">
            <mc:AlternateContent xmlns:mc="http://schemas.openxmlformats.org/markup-compatibility/2006">
              <mc:Choice xmlns:v="urn:schemas-microsoft-com:vml" Requires="v">
                <p:oleObj spid="_x0000_s51209" name="Equation" r:id="rId5" imgW="2133634" imgH="228634" progId="">
                  <p:embed/>
                </p:oleObj>
              </mc:Choice>
              <mc:Fallback>
                <p:oleObj name="Equation" r:id="rId5" imgW="2133634" imgH="228634"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8625" y="4500563"/>
                        <a:ext cx="4546600" cy="5111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3506" name="Object 4"/>
          <p:cNvGraphicFramePr>
            <a:graphicFrameLocks noChangeAspect="1"/>
          </p:cNvGraphicFramePr>
          <p:nvPr/>
        </p:nvGraphicFramePr>
        <p:xfrm>
          <a:off x="357188" y="5500688"/>
          <a:ext cx="8077200" cy="549275"/>
        </p:xfrm>
        <a:graphic>
          <a:graphicData uri="http://schemas.openxmlformats.org/presentationml/2006/ole">
            <mc:AlternateContent xmlns:mc="http://schemas.openxmlformats.org/markup-compatibility/2006">
              <mc:Choice xmlns:v="urn:schemas-microsoft-com:vml" Requires="v">
                <p:oleObj spid="_x0000_s51210" name="Equation" r:id="rId7" imgW="3533721" imgH="228634" progId="">
                  <p:embed/>
                </p:oleObj>
              </mc:Choice>
              <mc:Fallback>
                <p:oleObj name="Equation" r:id="rId7" imgW="3533721" imgH="228634"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7188" y="5500688"/>
                        <a:ext cx="8077200" cy="5492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33507" name="Object 5"/>
          <p:cNvGraphicFramePr>
            <a:graphicFrameLocks noChangeAspect="1"/>
          </p:cNvGraphicFramePr>
          <p:nvPr/>
        </p:nvGraphicFramePr>
        <p:xfrm>
          <a:off x="500063" y="3214688"/>
          <a:ext cx="4422775" cy="414337"/>
        </p:xfrm>
        <a:graphic>
          <a:graphicData uri="http://schemas.openxmlformats.org/presentationml/2006/ole">
            <mc:AlternateContent xmlns:mc="http://schemas.openxmlformats.org/markup-compatibility/2006">
              <mc:Choice xmlns:v="urn:schemas-microsoft-com:vml" Requires="v">
                <p:oleObj spid="_x0000_s51211" name="Equation" r:id="rId9" imgW="2019346" imgH="180855" progId="">
                  <p:embed/>
                </p:oleObj>
              </mc:Choice>
              <mc:Fallback>
                <p:oleObj name="Equation" r:id="rId9" imgW="2019346" imgH="180855" progId="">
                  <p:embed/>
                  <p:pic>
                    <p:nvPicPr>
                      <p:cNvPr id="0"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00063" y="3214688"/>
                        <a:ext cx="4422775" cy="41433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04839" name="AutoShape 7"/>
          <p:cNvSpPr>
            <a:spLocks noChangeArrowheads="1"/>
          </p:cNvSpPr>
          <p:nvPr/>
        </p:nvSpPr>
        <p:spPr bwMode="auto">
          <a:xfrm>
            <a:off x="5072063" y="2357438"/>
            <a:ext cx="609600" cy="1143000"/>
          </a:xfrm>
          <a:prstGeom prst="curvedLeftArrow">
            <a:avLst>
              <a:gd name="adj1" fmla="val 37500"/>
              <a:gd name="adj2" fmla="val 75000"/>
              <a:gd name="adj3" fmla="val 33333"/>
            </a:avLst>
          </a:prstGeom>
          <a:solidFill>
            <a:srgbClr val="8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latin typeface="Perpetua" pitchFamily="18"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504834"/>
                                        </p:tgtEl>
                                        <p:attrNameLst>
                                          <p:attrName>style.visibility</p:attrName>
                                        </p:attrNameLst>
                                      </p:cBhvr>
                                      <p:to>
                                        <p:strVal val="visible"/>
                                      </p:to>
                                    </p:set>
                                    <p:animEffect transition="in" filter="fade">
                                      <p:cBhvr>
                                        <p:cTn id="7" dur="1000"/>
                                        <p:tgtEl>
                                          <p:spTgt spid="504834"/>
                                        </p:tgtEl>
                                      </p:cBhvr>
                                    </p:animEffect>
                                    <p:anim calcmode="lin" valueType="num">
                                      <p:cBhvr>
                                        <p:cTn id="8" dur="1000" fill="hold"/>
                                        <p:tgtEl>
                                          <p:spTgt spid="504834"/>
                                        </p:tgtEl>
                                        <p:attrNameLst>
                                          <p:attrName>ppt_x</p:attrName>
                                        </p:attrNameLst>
                                      </p:cBhvr>
                                      <p:tavLst>
                                        <p:tav tm="0">
                                          <p:val>
                                            <p:strVal val="#ppt_x"/>
                                          </p:val>
                                        </p:tav>
                                        <p:tav tm="100000">
                                          <p:val>
                                            <p:strVal val="#ppt_x"/>
                                          </p:val>
                                        </p:tav>
                                      </p:tavLst>
                                    </p:anim>
                                    <p:anim calcmode="lin" valueType="num">
                                      <p:cBhvr>
                                        <p:cTn id="9" dur="900" decel="100000" fill="hold"/>
                                        <p:tgtEl>
                                          <p:spTgt spid="50483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04834"/>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533504"/>
                                        </p:tgtEl>
                                        <p:attrNameLst>
                                          <p:attrName>style.visibility</p:attrName>
                                        </p:attrNameLst>
                                      </p:cBhvr>
                                      <p:to>
                                        <p:strVal val="visible"/>
                                      </p:to>
                                    </p:set>
                                    <p:animEffect transition="in" filter="fade">
                                      <p:cBhvr>
                                        <p:cTn id="13" dur="1000"/>
                                        <p:tgtEl>
                                          <p:spTgt spid="533504"/>
                                        </p:tgtEl>
                                      </p:cBhvr>
                                    </p:animEffect>
                                    <p:anim calcmode="lin" valueType="num">
                                      <p:cBhvr>
                                        <p:cTn id="14" dur="1000" fill="hold"/>
                                        <p:tgtEl>
                                          <p:spTgt spid="533504"/>
                                        </p:tgtEl>
                                        <p:attrNameLst>
                                          <p:attrName>ppt_x</p:attrName>
                                        </p:attrNameLst>
                                      </p:cBhvr>
                                      <p:tavLst>
                                        <p:tav tm="0">
                                          <p:val>
                                            <p:strVal val="#ppt_x"/>
                                          </p:val>
                                        </p:tav>
                                        <p:tav tm="100000">
                                          <p:val>
                                            <p:strVal val="#ppt_x"/>
                                          </p:val>
                                        </p:tav>
                                      </p:tavLst>
                                    </p:anim>
                                    <p:anim calcmode="lin" valueType="num">
                                      <p:cBhvr>
                                        <p:cTn id="15" dur="900" decel="100000" fill="hold"/>
                                        <p:tgtEl>
                                          <p:spTgt spid="53350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533504"/>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533505"/>
                                        </p:tgtEl>
                                        <p:attrNameLst>
                                          <p:attrName>style.visibility</p:attrName>
                                        </p:attrNameLst>
                                      </p:cBhvr>
                                      <p:to>
                                        <p:strVal val="visible"/>
                                      </p:to>
                                    </p:set>
                                    <p:animEffect transition="in" filter="fade">
                                      <p:cBhvr>
                                        <p:cTn id="19" dur="1000"/>
                                        <p:tgtEl>
                                          <p:spTgt spid="533505"/>
                                        </p:tgtEl>
                                      </p:cBhvr>
                                    </p:animEffect>
                                    <p:anim calcmode="lin" valueType="num">
                                      <p:cBhvr>
                                        <p:cTn id="20" dur="1000" fill="hold"/>
                                        <p:tgtEl>
                                          <p:spTgt spid="533505"/>
                                        </p:tgtEl>
                                        <p:attrNameLst>
                                          <p:attrName>ppt_x</p:attrName>
                                        </p:attrNameLst>
                                      </p:cBhvr>
                                      <p:tavLst>
                                        <p:tav tm="0">
                                          <p:val>
                                            <p:strVal val="#ppt_x"/>
                                          </p:val>
                                        </p:tav>
                                        <p:tav tm="100000">
                                          <p:val>
                                            <p:strVal val="#ppt_x"/>
                                          </p:val>
                                        </p:tav>
                                      </p:tavLst>
                                    </p:anim>
                                    <p:anim calcmode="lin" valueType="num">
                                      <p:cBhvr>
                                        <p:cTn id="21" dur="900" decel="100000" fill="hold"/>
                                        <p:tgtEl>
                                          <p:spTgt spid="53350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533505"/>
                                        </p:tgtEl>
                                        <p:attrNameLst>
                                          <p:attrName>ppt_y</p:attrName>
                                        </p:attrNameLst>
                                      </p:cBhvr>
                                      <p:tavLst>
                                        <p:tav tm="0">
                                          <p:val>
                                            <p:strVal val="#ppt_y-.03"/>
                                          </p:val>
                                        </p:tav>
                                        <p:tav tm="100000">
                                          <p:val>
                                            <p:strVal val="#ppt_y"/>
                                          </p:val>
                                        </p:tav>
                                      </p:tavLst>
                                    </p:anim>
                                  </p:childTnLst>
                                </p:cTn>
                              </p:par>
                              <p:par>
                                <p:cTn id="23" presetID="37" presetClass="entr" presetSubtype="0" fill="hold" nodeType="withEffect">
                                  <p:stCondLst>
                                    <p:cond delay="0"/>
                                  </p:stCondLst>
                                  <p:childTnLst>
                                    <p:set>
                                      <p:cBhvr>
                                        <p:cTn id="24" dur="1" fill="hold">
                                          <p:stCondLst>
                                            <p:cond delay="0"/>
                                          </p:stCondLst>
                                        </p:cTn>
                                        <p:tgtEl>
                                          <p:spTgt spid="533506"/>
                                        </p:tgtEl>
                                        <p:attrNameLst>
                                          <p:attrName>style.visibility</p:attrName>
                                        </p:attrNameLst>
                                      </p:cBhvr>
                                      <p:to>
                                        <p:strVal val="visible"/>
                                      </p:to>
                                    </p:set>
                                    <p:animEffect transition="in" filter="fade">
                                      <p:cBhvr>
                                        <p:cTn id="25" dur="1000"/>
                                        <p:tgtEl>
                                          <p:spTgt spid="533506"/>
                                        </p:tgtEl>
                                      </p:cBhvr>
                                    </p:animEffect>
                                    <p:anim calcmode="lin" valueType="num">
                                      <p:cBhvr>
                                        <p:cTn id="26" dur="1000" fill="hold"/>
                                        <p:tgtEl>
                                          <p:spTgt spid="533506"/>
                                        </p:tgtEl>
                                        <p:attrNameLst>
                                          <p:attrName>ppt_x</p:attrName>
                                        </p:attrNameLst>
                                      </p:cBhvr>
                                      <p:tavLst>
                                        <p:tav tm="0">
                                          <p:val>
                                            <p:strVal val="#ppt_x"/>
                                          </p:val>
                                        </p:tav>
                                        <p:tav tm="100000">
                                          <p:val>
                                            <p:strVal val="#ppt_x"/>
                                          </p:val>
                                        </p:tav>
                                      </p:tavLst>
                                    </p:anim>
                                    <p:anim calcmode="lin" valueType="num">
                                      <p:cBhvr>
                                        <p:cTn id="27" dur="900" decel="100000" fill="hold"/>
                                        <p:tgtEl>
                                          <p:spTgt spid="533506"/>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33506"/>
                                        </p:tgtEl>
                                        <p:attrNameLst>
                                          <p:attrName>ppt_y</p:attrName>
                                        </p:attrNameLst>
                                      </p:cBhvr>
                                      <p:tavLst>
                                        <p:tav tm="0">
                                          <p:val>
                                            <p:strVal val="#ppt_y-.03"/>
                                          </p:val>
                                        </p:tav>
                                        <p:tav tm="100000">
                                          <p:val>
                                            <p:strVal val="#ppt_y"/>
                                          </p:val>
                                        </p:tav>
                                      </p:tavLst>
                                    </p:anim>
                                  </p:childTnLst>
                                </p:cTn>
                              </p:par>
                              <p:par>
                                <p:cTn id="29" presetID="37" presetClass="entr" presetSubtype="0" fill="hold" nodeType="withEffect">
                                  <p:stCondLst>
                                    <p:cond delay="0"/>
                                  </p:stCondLst>
                                  <p:childTnLst>
                                    <p:set>
                                      <p:cBhvr>
                                        <p:cTn id="30" dur="1" fill="hold">
                                          <p:stCondLst>
                                            <p:cond delay="0"/>
                                          </p:stCondLst>
                                        </p:cTn>
                                        <p:tgtEl>
                                          <p:spTgt spid="533507"/>
                                        </p:tgtEl>
                                        <p:attrNameLst>
                                          <p:attrName>style.visibility</p:attrName>
                                        </p:attrNameLst>
                                      </p:cBhvr>
                                      <p:to>
                                        <p:strVal val="visible"/>
                                      </p:to>
                                    </p:set>
                                    <p:animEffect transition="in" filter="fade">
                                      <p:cBhvr>
                                        <p:cTn id="31" dur="1000"/>
                                        <p:tgtEl>
                                          <p:spTgt spid="533507"/>
                                        </p:tgtEl>
                                      </p:cBhvr>
                                    </p:animEffect>
                                    <p:anim calcmode="lin" valueType="num">
                                      <p:cBhvr>
                                        <p:cTn id="32" dur="1000" fill="hold"/>
                                        <p:tgtEl>
                                          <p:spTgt spid="533507"/>
                                        </p:tgtEl>
                                        <p:attrNameLst>
                                          <p:attrName>ppt_x</p:attrName>
                                        </p:attrNameLst>
                                      </p:cBhvr>
                                      <p:tavLst>
                                        <p:tav tm="0">
                                          <p:val>
                                            <p:strVal val="#ppt_x"/>
                                          </p:val>
                                        </p:tav>
                                        <p:tav tm="100000">
                                          <p:val>
                                            <p:strVal val="#ppt_x"/>
                                          </p:val>
                                        </p:tav>
                                      </p:tavLst>
                                    </p:anim>
                                    <p:anim calcmode="lin" valueType="num">
                                      <p:cBhvr>
                                        <p:cTn id="33" dur="900" decel="100000" fill="hold"/>
                                        <p:tgtEl>
                                          <p:spTgt spid="533507"/>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533507"/>
                                        </p:tgtEl>
                                        <p:attrNameLst>
                                          <p:attrName>ppt_y</p:attrName>
                                        </p:attrNameLst>
                                      </p:cBhvr>
                                      <p:tavLst>
                                        <p:tav tm="0">
                                          <p:val>
                                            <p:strVal val="#ppt_y-.03"/>
                                          </p:val>
                                        </p:tav>
                                        <p:tav tm="100000">
                                          <p:val>
                                            <p:strVal val="#ppt_y"/>
                                          </p:val>
                                        </p:tav>
                                      </p:tavLst>
                                    </p:anim>
                                  </p:childTnLst>
                                </p:cTn>
                              </p:par>
                              <p:par>
                                <p:cTn id="35" presetID="37" presetClass="entr" presetSubtype="0" fill="hold" grpId="0" nodeType="withEffect">
                                  <p:stCondLst>
                                    <p:cond delay="0"/>
                                  </p:stCondLst>
                                  <p:childTnLst>
                                    <p:set>
                                      <p:cBhvr>
                                        <p:cTn id="36" dur="1" fill="hold">
                                          <p:stCondLst>
                                            <p:cond delay="0"/>
                                          </p:stCondLst>
                                        </p:cTn>
                                        <p:tgtEl>
                                          <p:spTgt spid="504839"/>
                                        </p:tgtEl>
                                        <p:attrNameLst>
                                          <p:attrName>style.visibility</p:attrName>
                                        </p:attrNameLst>
                                      </p:cBhvr>
                                      <p:to>
                                        <p:strVal val="visible"/>
                                      </p:to>
                                    </p:set>
                                    <p:animEffect transition="in" filter="fade">
                                      <p:cBhvr>
                                        <p:cTn id="37" dur="1000"/>
                                        <p:tgtEl>
                                          <p:spTgt spid="504839"/>
                                        </p:tgtEl>
                                      </p:cBhvr>
                                    </p:animEffect>
                                    <p:anim calcmode="lin" valueType="num">
                                      <p:cBhvr>
                                        <p:cTn id="38" dur="1000" fill="hold"/>
                                        <p:tgtEl>
                                          <p:spTgt spid="504839"/>
                                        </p:tgtEl>
                                        <p:attrNameLst>
                                          <p:attrName>ppt_x</p:attrName>
                                        </p:attrNameLst>
                                      </p:cBhvr>
                                      <p:tavLst>
                                        <p:tav tm="0">
                                          <p:val>
                                            <p:strVal val="#ppt_x"/>
                                          </p:val>
                                        </p:tav>
                                        <p:tav tm="100000">
                                          <p:val>
                                            <p:strVal val="#ppt_x"/>
                                          </p:val>
                                        </p:tav>
                                      </p:tavLst>
                                    </p:anim>
                                    <p:anim calcmode="lin" valueType="num">
                                      <p:cBhvr>
                                        <p:cTn id="39" dur="900" decel="100000" fill="hold"/>
                                        <p:tgtEl>
                                          <p:spTgt spid="504839"/>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504839"/>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4834" grpId="0"/>
      <p:bldP spid="504839"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357188" y="571500"/>
            <a:ext cx="8215312" cy="533400"/>
          </a:xfrm>
        </p:spPr>
        <p:txBody>
          <a:bodyPr rtlCol="0">
            <a:normAutofit fontScale="90000"/>
          </a:bodyPr>
          <a:lstStyle/>
          <a:p>
            <a:pPr fontAlgn="auto">
              <a:spcAft>
                <a:spcPts val="0"/>
              </a:spcAft>
              <a:defRPr/>
            </a:pPr>
            <a:r>
              <a:rPr lang="en-US" sz="5400" b="1" smtClean="0"/>
              <a:t>Acidic properties</a:t>
            </a:r>
          </a:p>
        </p:txBody>
      </p:sp>
      <p:sp>
        <p:nvSpPr>
          <p:cNvPr id="52227" name="Rectangle 3"/>
          <p:cNvSpPr>
            <a:spLocks noChangeArrowheads="1"/>
          </p:cNvSpPr>
          <p:nvPr/>
        </p:nvSpPr>
        <p:spPr bwMode="auto">
          <a:xfrm>
            <a:off x="285750" y="1571625"/>
            <a:ext cx="821531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solidFill>
                  <a:srgbClr val="000000"/>
                </a:solidFill>
                <a:latin typeface="Perpetua" pitchFamily="18" charset="0"/>
              </a:rPr>
              <a:t>It reacts with alkalies and decomposes  carbonates.</a:t>
            </a:r>
          </a:p>
        </p:txBody>
      </p:sp>
      <p:graphicFrame>
        <p:nvGraphicFramePr>
          <p:cNvPr id="52228" name="Object 2"/>
          <p:cNvGraphicFramePr>
            <a:graphicFrameLocks noChangeAspect="1"/>
          </p:cNvGraphicFramePr>
          <p:nvPr/>
        </p:nvGraphicFramePr>
        <p:xfrm>
          <a:off x="571500" y="2143125"/>
          <a:ext cx="4964113" cy="508000"/>
        </p:xfrm>
        <a:graphic>
          <a:graphicData uri="http://schemas.openxmlformats.org/presentationml/2006/ole">
            <mc:AlternateContent xmlns:mc="http://schemas.openxmlformats.org/markup-compatibility/2006">
              <mc:Choice xmlns:v="urn:schemas-microsoft-com:vml" Requires="v">
                <p:oleObj spid="_x0000_s52230" name="Equation" r:id="rId3" imgW="2352752" imgH="228634" progId="">
                  <p:embed/>
                </p:oleObj>
              </mc:Choice>
              <mc:Fallback>
                <p:oleObj name="Equation" r:id="rId3" imgW="2352752" imgH="228634"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2143125"/>
                        <a:ext cx="4964113" cy="5080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9" name="Object 3"/>
          <p:cNvGraphicFramePr>
            <a:graphicFrameLocks noChangeAspect="1"/>
          </p:cNvGraphicFramePr>
          <p:nvPr/>
        </p:nvGraphicFramePr>
        <p:xfrm>
          <a:off x="500063" y="2928938"/>
          <a:ext cx="5724525" cy="503237"/>
        </p:xfrm>
        <a:graphic>
          <a:graphicData uri="http://schemas.openxmlformats.org/presentationml/2006/ole">
            <mc:AlternateContent xmlns:mc="http://schemas.openxmlformats.org/markup-compatibility/2006">
              <mc:Choice xmlns:v="urn:schemas-microsoft-com:vml" Requires="v">
                <p:oleObj spid="_x0000_s52231" name="Equation" r:id="rId5" imgW="2733710" imgH="228634" progId="">
                  <p:embed/>
                </p:oleObj>
              </mc:Choice>
              <mc:Fallback>
                <p:oleObj name="Equation" r:id="rId5" imgW="2733710" imgH="228634"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0063" y="2928938"/>
                        <a:ext cx="5724525" cy="50323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2910" y="285728"/>
            <a:ext cx="7772400" cy="1143000"/>
          </a:xfrm>
          <a:ln>
            <a:miter lim="800000"/>
            <a:headEnd/>
            <a:tailEnd/>
          </a:ln>
        </p:spPr>
        <p:txBody>
          <a:bodyPr wrap="none" rtlCol="0">
            <a:spAutoFit/>
          </a:bodyPr>
          <a:lstStyle/>
          <a:p>
            <a:pPr fontAlgn="auto">
              <a:spcAft>
                <a:spcPts val="0"/>
              </a:spcAft>
              <a:defRPr/>
            </a:pPr>
            <a:r>
              <a:rPr lang="en-US"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USES OF PEROXIDES</a:t>
            </a:r>
            <a:endParaRPr lang="en-US" sz="54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53251" name="TextBox 8"/>
          <p:cNvSpPr txBox="1">
            <a:spLocks noChangeArrowheads="1"/>
          </p:cNvSpPr>
          <p:nvPr/>
        </p:nvSpPr>
        <p:spPr bwMode="auto">
          <a:xfrm>
            <a:off x="285750" y="1428750"/>
            <a:ext cx="8643938" cy="4062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Wingdings" pitchFamily="2" charset="2"/>
              <a:buChar char="Ø"/>
            </a:pPr>
            <a:r>
              <a:rPr lang="en-US" sz="2000">
                <a:latin typeface="Perpetua" pitchFamily="18" charset="0"/>
              </a:rPr>
              <a:t>One of the most common uses of hydrogen peroxide is as a </a:t>
            </a:r>
            <a:r>
              <a:rPr lang="en-US" sz="2000" b="1">
                <a:latin typeface="Perpetua" pitchFamily="18" charset="0"/>
              </a:rPr>
              <a:t>disinfectant</a:t>
            </a:r>
            <a:r>
              <a:rPr lang="en-US" sz="2000">
                <a:latin typeface="Perpetua" pitchFamily="18" charset="0"/>
              </a:rPr>
              <a:t>. Spray some hydrogen peroxide on surfaces like kitchen counter top and wipe with a clean rag. You may even use it to disinfect your cutting board.</a:t>
            </a:r>
          </a:p>
          <a:p>
            <a:pPr>
              <a:buFont typeface="Wingdings" pitchFamily="2" charset="2"/>
              <a:buChar char="Ø"/>
            </a:pPr>
            <a:r>
              <a:rPr lang="en-US" sz="2000">
                <a:latin typeface="Perpetua" pitchFamily="18" charset="0"/>
              </a:rPr>
              <a:t>Hydrogen peroxide can be used as a </a:t>
            </a:r>
            <a:r>
              <a:rPr lang="en-US" sz="2000" b="1">
                <a:latin typeface="Perpetua" pitchFamily="18" charset="0"/>
              </a:rPr>
              <a:t>mouthwash</a:t>
            </a:r>
            <a:r>
              <a:rPr lang="en-US" sz="2000">
                <a:latin typeface="Perpetua" pitchFamily="18" charset="0"/>
              </a:rPr>
              <a:t> too. You have to dilute the chemical with water and use it for rinsing the mouth. This mouthwash is also said to whiten teeth. Ensure that you do not swallow the liquid, while rinsing.</a:t>
            </a:r>
          </a:p>
          <a:p>
            <a:pPr>
              <a:buFont typeface="Wingdings" pitchFamily="2" charset="2"/>
              <a:buChar char="Ø"/>
            </a:pPr>
            <a:r>
              <a:rPr lang="en-US" sz="2000">
                <a:latin typeface="Perpetua" pitchFamily="18" charset="0"/>
              </a:rPr>
              <a:t>Some farmers use hydrogen peroxide as an </a:t>
            </a:r>
            <a:r>
              <a:rPr lang="en-US" sz="2000" b="1">
                <a:latin typeface="Perpetua" pitchFamily="18" charset="0"/>
              </a:rPr>
              <a:t>insecticide</a:t>
            </a:r>
            <a:r>
              <a:rPr lang="en-US" sz="2000">
                <a:latin typeface="Perpetua" pitchFamily="18" charset="0"/>
              </a:rPr>
              <a:t>. They spray diluted form of this chemical, on plants, so that the pests and weeds get killed, without causing harm to the plants. </a:t>
            </a:r>
          </a:p>
          <a:p>
            <a:pPr>
              <a:buFont typeface="Wingdings" pitchFamily="2" charset="2"/>
              <a:buChar char="Ø"/>
            </a:pPr>
            <a:r>
              <a:rPr lang="en-US" sz="2000">
                <a:latin typeface="Perpetua" pitchFamily="18" charset="0"/>
              </a:rPr>
              <a:t>As rocket fuel.</a:t>
            </a:r>
          </a:p>
          <a:p>
            <a:pPr>
              <a:buFont typeface="Wingdings" pitchFamily="2" charset="2"/>
              <a:buChar char="Ø"/>
            </a:pPr>
            <a:r>
              <a:rPr lang="en-US" sz="2000">
                <a:latin typeface="Perpetua" pitchFamily="18" charset="0"/>
              </a:rPr>
              <a:t>For bleaching silk, wool, hair and leather</a:t>
            </a:r>
          </a:p>
          <a:p>
            <a:pPr>
              <a:buFont typeface="Wingdings" pitchFamily="2" charset="2"/>
              <a:buChar char="Ø"/>
            </a:pPr>
            <a:endParaRPr lang="en-US" sz="2000">
              <a:latin typeface="Perpetua" pitchFamily="18" charset="0"/>
            </a:endParaRPr>
          </a:p>
          <a:p>
            <a:endParaRPr lang="en-US">
              <a:latin typeface="Perpetua" pitchFamily="18" charset="0"/>
            </a:endParaRPr>
          </a:p>
        </p:txBody>
      </p:sp>
      <p:pic>
        <p:nvPicPr>
          <p:cNvPr id="53252" name="Picture 4" descr="C:\Users\Acer\Downloads\images 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00500" y="4929188"/>
            <a:ext cx="2190750" cy="16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928726" y="1785950"/>
          <a:ext cx="10358510" cy="5214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194" name="Title 1"/>
          <p:cNvSpPr>
            <a:spLocks noGrp="1"/>
          </p:cNvSpPr>
          <p:nvPr>
            <p:ph type="title"/>
          </p:nvPr>
        </p:nvSpPr>
        <p:spPr>
          <a:xfrm>
            <a:off x="428625" y="0"/>
            <a:ext cx="8043863" cy="939801"/>
          </a:xfrm>
        </p:spPr>
        <p:txBody>
          <a:bodyPr/>
          <a:lstStyle/>
          <a:p>
            <a:r>
              <a:rPr lang="en-US" sz="3200" b="1" dirty="0" smtClean="0"/>
              <a:t>Isotopes of Hydrogen</a:t>
            </a:r>
            <a:endParaRPr lang="en-IN" sz="3200" b="1" dirty="0" smtClean="0"/>
          </a:p>
        </p:txBody>
      </p:sp>
      <p:sp>
        <p:nvSpPr>
          <p:cNvPr id="8196" name="TextBox 6"/>
          <p:cNvSpPr txBox="1">
            <a:spLocks noChangeArrowheads="1"/>
          </p:cNvSpPr>
          <p:nvPr/>
        </p:nvSpPr>
        <p:spPr bwMode="auto">
          <a:xfrm>
            <a:off x="214313" y="642938"/>
            <a:ext cx="8715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IN"/>
              <a:t>		Hydrogen has three naturally occurring isotopes, denoted </a:t>
            </a:r>
            <a:r>
              <a:rPr lang="en-IN" baseline="30000"/>
              <a:t>1</a:t>
            </a:r>
            <a:r>
              <a:rPr lang="en-IN"/>
              <a:t>H, </a:t>
            </a:r>
            <a:r>
              <a:rPr lang="en-IN" baseline="30000"/>
              <a:t>2</a:t>
            </a:r>
            <a:r>
              <a:rPr lang="en-IN"/>
              <a:t>H and </a:t>
            </a:r>
            <a:r>
              <a:rPr lang="en-IN" baseline="30000"/>
              <a:t>3</a:t>
            </a:r>
            <a:r>
              <a:rPr lang="en-IN"/>
              <a:t>H. Other, highly unstable nuclei (</a:t>
            </a:r>
            <a:r>
              <a:rPr lang="en-IN" baseline="30000"/>
              <a:t>4</a:t>
            </a:r>
            <a:r>
              <a:rPr lang="en-IN"/>
              <a:t>H to </a:t>
            </a:r>
            <a:r>
              <a:rPr lang="en-IN" baseline="30000"/>
              <a:t>7</a:t>
            </a:r>
            <a:r>
              <a:rPr lang="en-IN"/>
              <a:t>H) have been synthesized in the laboratory but not observed in nature. Harold C. Urey was awarded Nobel prize to separate these.</a:t>
            </a:r>
          </a:p>
          <a:p>
            <a:endParaRPr lang="en-IN"/>
          </a:p>
        </p:txBody>
      </p:sp>
    </p:spTree>
  </p:cSld>
  <p:clrMapOvr>
    <a:masterClrMapping/>
  </p:clrMapOvr>
  <p:transition spd="slow"/>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en-US" smtClean="0"/>
              <a:t>Do you know?</a:t>
            </a:r>
          </a:p>
        </p:txBody>
      </p:sp>
      <p:sp>
        <p:nvSpPr>
          <p:cNvPr id="54275" name="Text Box 3"/>
          <p:cNvSpPr txBox="1">
            <a:spLocks noChangeArrowheads="1"/>
          </p:cNvSpPr>
          <p:nvPr/>
        </p:nvSpPr>
        <p:spPr bwMode="auto">
          <a:xfrm>
            <a:off x="357188" y="2071688"/>
            <a:ext cx="6675437"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latin typeface="Perpetua" pitchFamily="18" charset="0"/>
              </a:rPr>
              <a:t>H</a:t>
            </a:r>
            <a:r>
              <a:rPr lang="en-US" sz="2400" baseline="-25000">
                <a:latin typeface="Perpetua" pitchFamily="18" charset="0"/>
              </a:rPr>
              <a:t>2</a:t>
            </a:r>
            <a:r>
              <a:rPr lang="en-US" sz="2400">
                <a:latin typeface="Perpetua" pitchFamily="18" charset="0"/>
              </a:rPr>
              <a:t>O</a:t>
            </a:r>
            <a:r>
              <a:rPr lang="en-US" sz="2400" baseline="-25000">
                <a:latin typeface="Perpetua" pitchFamily="18" charset="0"/>
              </a:rPr>
              <a:t>2</a:t>
            </a:r>
            <a:r>
              <a:rPr lang="en-US" sz="2400">
                <a:latin typeface="Perpetua" pitchFamily="18" charset="0"/>
              </a:rPr>
              <a:t> is stored in the bottles lined with wax because…</a:t>
            </a:r>
            <a:endParaRPr lang="en-US" sz="2400" baseline="-25000">
              <a:latin typeface="Perpetua" pitchFamily="18" charset="0"/>
            </a:endParaRPr>
          </a:p>
        </p:txBody>
      </p:sp>
      <p:sp>
        <p:nvSpPr>
          <p:cNvPr id="54276" name="Text Box 5"/>
          <p:cNvSpPr txBox="1">
            <a:spLocks noChangeArrowheads="1"/>
          </p:cNvSpPr>
          <p:nvPr/>
        </p:nvSpPr>
        <p:spPr bwMode="auto">
          <a:xfrm>
            <a:off x="214313" y="2428875"/>
            <a:ext cx="829627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2400">
                <a:latin typeface="Perpetua" pitchFamily="18" charset="0"/>
              </a:rPr>
              <a:t>The rough glass surface causes the decomposition of  hydrogen peroxide. </a:t>
            </a:r>
          </a:p>
        </p:txBody>
      </p:sp>
      <p:sp>
        <p:nvSpPr>
          <p:cNvPr id="54277" name="TextBox 4"/>
          <p:cNvSpPr txBox="1">
            <a:spLocks noChangeArrowheads="1"/>
          </p:cNvSpPr>
          <p:nvPr/>
        </p:nvSpPr>
        <p:spPr bwMode="auto">
          <a:xfrm>
            <a:off x="285750" y="3000375"/>
            <a:ext cx="8643938"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latin typeface="Perpetua" pitchFamily="18" charset="0"/>
              </a:rPr>
              <a:t>  </a:t>
            </a:r>
            <a:r>
              <a:rPr lang="en-US" sz="2400">
                <a:latin typeface="Perpetua" pitchFamily="18" charset="0"/>
              </a:rPr>
              <a:t>35% Hydrogen Peroxide is used world wide in municipal water supplies  instead of chlorine to disinfect and stop the growth of unwanted organisms. </a:t>
            </a:r>
          </a:p>
          <a:p>
            <a:r>
              <a:rPr lang="en-US" sz="2400">
                <a:latin typeface="Perpetua" pitchFamily="18" charset="0"/>
              </a:rPr>
              <a:t>  Do you have pure water?</a:t>
            </a:r>
          </a:p>
        </p:txBody>
      </p:sp>
      <p:pic>
        <p:nvPicPr>
          <p:cNvPr id="54278" name="Picture 1" descr="C:\Users\Acer\Desktop\images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95638" y="4289425"/>
            <a:ext cx="2143125" cy="214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214313"/>
            <a:ext cx="7772400" cy="785812"/>
          </a:xfrm>
        </p:spPr>
        <p:txBody>
          <a:bodyPr/>
          <a:lstStyle/>
          <a:p>
            <a:r>
              <a:rPr lang="en-US" b="1" smtClean="0"/>
              <a:t>DID YOU KNOW?</a:t>
            </a:r>
          </a:p>
        </p:txBody>
      </p:sp>
      <p:pic>
        <p:nvPicPr>
          <p:cNvPr id="33795" name="Picture 3" descr="C:\Users\Acer\Downloads\light-stick-diagra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14500" y="1071563"/>
            <a:ext cx="5929313" cy="529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9" presetClass="entr" presetSubtype="0" decel="100000" fill="hold" nodeType="clickEffect">
                                  <p:stCondLst>
                                    <p:cond delay="0"/>
                                  </p:stCondLst>
                                  <p:childTnLst>
                                    <p:set>
                                      <p:cBhvr>
                                        <p:cTn id="12" dur="1" fill="hold">
                                          <p:stCondLst>
                                            <p:cond delay="0"/>
                                          </p:stCondLst>
                                        </p:cTn>
                                        <p:tgtEl>
                                          <p:spTgt spid="33795"/>
                                        </p:tgtEl>
                                        <p:attrNameLst>
                                          <p:attrName>style.visibility</p:attrName>
                                        </p:attrNameLst>
                                      </p:cBhvr>
                                      <p:to>
                                        <p:strVal val="visible"/>
                                      </p:to>
                                    </p:set>
                                    <p:anim calcmode="lin" valueType="num">
                                      <p:cBhvr>
                                        <p:cTn id="13" dur="500" fill="hold"/>
                                        <p:tgtEl>
                                          <p:spTgt spid="33795"/>
                                        </p:tgtEl>
                                        <p:attrNameLst>
                                          <p:attrName>ppt_w</p:attrName>
                                        </p:attrNameLst>
                                      </p:cBhvr>
                                      <p:tavLst>
                                        <p:tav tm="0">
                                          <p:val>
                                            <p:fltVal val="0"/>
                                          </p:val>
                                        </p:tav>
                                        <p:tav tm="100000">
                                          <p:val>
                                            <p:strVal val="#ppt_w"/>
                                          </p:val>
                                        </p:tav>
                                      </p:tavLst>
                                    </p:anim>
                                    <p:anim calcmode="lin" valueType="num">
                                      <p:cBhvr>
                                        <p:cTn id="14" dur="500" fill="hold"/>
                                        <p:tgtEl>
                                          <p:spTgt spid="33795"/>
                                        </p:tgtEl>
                                        <p:attrNameLst>
                                          <p:attrName>ppt_h</p:attrName>
                                        </p:attrNameLst>
                                      </p:cBhvr>
                                      <p:tavLst>
                                        <p:tav tm="0">
                                          <p:val>
                                            <p:fltVal val="0"/>
                                          </p:val>
                                        </p:tav>
                                        <p:tav tm="100000">
                                          <p:val>
                                            <p:strVal val="#ppt_h"/>
                                          </p:val>
                                        </p:tav>
                                      </p:tavLst>
                                    </p:anim>
                                    <p:anim calcmode="lin" valueType="num">
                                      <p:cBhvr>
                                        <p:cTn id="15" dur="500" fill="hold"/>
                                        <p:tgtEl>
                                          <p:spTgt spid="33795"/>
                                        </p:tgtEl>
                                        <p:attrNameLst>
                                          <p:attrName>style.rotation</p:attrName>
                                        </p:attrNameLst>
                                      </p:cBhvr>
                                      <p:tavLst>
                                        <p:tav tm="0">
                                          <p:val>
                                            <p:fltVal val="360"/>
                                          </p:val>
                                        </p:tav>
                                        <p:tav tm="100000">
                                          <p:val>
                                            <p:fltVal val="0"/>
                                          </p:val>
                                        </p:tav>
                                      </p:tavLst>
                                    </p:anim>
                                    <p:animEffect transition="in" filter="fade">
                                      <p:cBhvr>
                                        <p:cTn id="16"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
          <p:cNvSpPr>
            <a:spLocks noChangeArrowheads="1"/>
          </p:cNvSpPr>
          <p:nvPr/>
        </p:nvSpPr>
        <p:spPr bwMode="auto">
          <a:xfrm>
            <a:off x="214313" y="571500"/>
            <a:ext cx="8786812" cy="600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buFont typeface="Wingdings" pitchFamily="2" charset="2"/>
              <a:buChar char="v"/>
            </a:pPr>
            <a:r>
              <a:rPr lang="en-US" sz="2400">
                <a:solidFill>
                  <a:srgbClr val="555555"/>
                </a:solidFill>
                <a:cs typeface="Times New Roman" pitchFamily="18" charset="0"/>
              </a:rPr>
              <a:t>Store in a cool, dry place away from sunlight and other sources of heat. </a:t>
            </a:r>
          </a:p>
          <a:p>
            <a:pPr eaLnBrk="0" hangingPunct="0">
              <a:buFont typeface="Wingdings" pitchFamily="2" charset="2"/>
              <a:buChar char="v"/>
            </a:pPr>
            <a:r>
              <a:rPr lang="en-US" sz="2400">
                <a:solidFill>
                  <a:srgbClr val="555555"/>
                </a:solidFill>
                <a:cs typeface="Times New Roman" pitchFamily="18" charset="0"/>
              </a:rPr>
              <a:t>Always use non-metallic utensils. </a:t>
            </a:r>
          </a:p>
          <a:p>
            <a:pPr eaLnBrk="0" hangingPunct="0">
              <a:buFont typeface="Wingdings" pitchFamily="2" charset="2"/>
              <a:buChar char="v"/>
            </a:pPr>
            <a:r>
              <a:rPr lang="en-US" sz="2400">
                <a:solidFill>
                  <a:srgbClr val="555555"/>
                </a:solidFill>
                <a:cs typeface="Times New Roman" pitchFamily="18" charset="0"/>
              </a:rPr>
              <a:t>Do not allow contact with easily burnable materials, such as paper. </a:t>
            </a:r>
          </a:p>
          <a:p>
            <a:pPr eaLnBrk="0" hangingPunct="0">
              <a:buFont typeface="Wingdings" pitchFamily="2" charset="2"/>
              <a:buChar char="v"/>
            </a:pPr>
            <a:r>
              <a:rPr lang="en-US" sz="2400">
                <a:solidFill>
                  <a:srgbClr val="555555"/>
                </a:solidFill>
                <a:cs typeface="Times New Roman" pitchFamily="18" charset="0"/>
              </a:rPr>
              <a:t>Always store hydrogen peroxide in the container supplied. </a:t>
            </a:r>
          </a:p>
          <a:p>
            <a:pPr eaLnBrk="0" hangingPunct="0">
              <a:buFont typeface="Wingdings" pitchFamily="2" charset="2"/>
              <a:buChar char="v"/>
            </a:pPr>
            <a:r>
              <a:rPr lang="en-US" sz="2400">
                <a:solidFill>
                  <a:srgbClr val="555555"/>
                </a:solidFill>
                <a:cs typeface="Times New Roman" pitchFamily="18" charset="0"/>
              </a:rPr>
              <a:t>Replace cap immediately after use - it is important that nothing gets in to     the container as this may lead to the hydrogen peroxide breaking down  which could result in explosions. </a:t>
            </a:r>
          </a:p>
          <a:p>
            <a:pPr eaLnBrk="0" hangingPunct="0">
              <a:buFont typeface="Wingdings" pitchFamily="2" charset="2"/>
              <a:buChar char="v"/>
            </a:pPr>
            <a:r>
              <a:rPr lang="en-US" sz="2400">
                <a:solidFill>
                  <a:srgbClr val="555555"/>
                </a:solidFill>
                <a:cs typeface="Times New Roman" pitchFamily="18" charset="0"/>
              </a:rPr>
              <a:t>Store securely.</a:t>
            </a:r>
          </a:p>
          <a:p>
            <a:pPr eaLnBrk="0" hangingPunct="0">
              <a:buFont typeface="Wingdings" pitchFamily="2" charset="2"/>
              <a:buChar char="v"/>
            </a:pPr>
            <a:r>
              <a:rPr lang="en-US" sz="2400">
                <a:solidFill>
                  <a:srgbClr val="555555"/>
                </a:solidFill>
                <a:cs typeface="Times New Roman" pitchFamily="18" charset="0"/>
              </a:rPr>
              <a:t>Always wear suitable protective gloves. </a:t>
            </a:r>
          </a:p>
          <a:p>
            <a:pPr eaLnBrk="0" hangingPunct="0">
              <a:buFont typeface="Wingdings" pitchFamily="2" charset="2"/>
              <a:buChar char="v"/>
            </a:pPr>
            <a:r>
              <a:rPr lang="en-US" sz="2400">
                <a:solidFill>
                  <a:srgbClr val="555555"/>
                </a:solidFill>
                <a:cs typeface="Times New Roman" pitchFamily="18" charset="0"/>
              </a:rPr>
              <a:t>Avoid contact with eyes and face. </a:t>
            </a:r>
          </a:p>
          <a:p>
            <a:pPr eaLnBrk="0" hangingPunct="0">
              <a:buFont typeface="Wingdings" pitchFamily="2" charset="2"/>
              <a:buChar char="v"/>
            </a:pPr>
            <a:r>
              <a:rPr lang="en-US" sz="2400">
                <a:solidFill>
                  <a:srgbClr val="555555"/>
                </a:solidFill>
                <a:cs typeface="Times New Roman" pitchFamily="18" charset="0"/>
              </a:rPr>
              <a:t>Do not use on damaged or sensitive skin.</a:t>
            </a:r>
          </a:p>
          <a:p>
            <a:pPr eaLnBrk="0" hangingPunct="0">
              <a:buFont typeface="Wingdings" pitchFamily="2" charset="2"/>
              <a:buChar char="v"/>
            </a:pPr>
            <a:r>
              <a:rPr lang="en-US" sz="2400">
                <a:solidFill>
                  <a:srgbClr val="555555"/>
                </a:solidFill>
                <a:cs typeface="Times New Roman" pitchFamily="18" charset="0"/>
              </a:rPr>
              <a:t>Wash any residues down the drain with plenty of water. </a:t>
            </a:r>
          </a:p>
          <a:p>
            <a:pPr eaLnBrk="0" hangingPunct="0">
              <a:buFont typeface="Wingdings" pitchFamily="2" charset="2"/>
              <a:buChar char="v"/>
            </a:pPr>
            <a:r>
              <a:rPr lang="en-US" sz="2400">
                <a:solidFill>
                  <a:srgbClr val="555555"/>
                </a:solidFill>
                <a:cs typeface="Times New Roman" pitchFamily="18" charset="0"/>
              </a:rPr>
              <a:t>Do not burn.</a:t>
            </a:r>
            <a:endParaRPr lang="en-US" sz="2400"/>
          </a:p>
        </p:txBody>
      </p:sp>
      <p:sp>
        <p:nvSpPr>
          <p:cNvPr id="38914" name="Rectangle 2"/>
          <p:cNvSpPr>
            <a:spLocks noChangeArrowheads="1"/>
          </p:cNvSpPr>
          <p:nvPr/>
        </p:nvSpPr>
        <p:spPr bwMode="auto">
          <a:xfrm>
            <a:off x="1142976" y="142852"/>
            <a:ext cx="6357950" cy="584775"/>
          </a:xfrm>
          <a:prstGeom prst="rect">
            <a:avLst/>
          </a:prstGeom>
          <a:noFill/>
          <a:ln w="9525">
            <a:noFill/>
            <a:miter lim="800000"/>
            <a:headEnd/>
            <a:tailEnd/>
          </a:ln>
          <a:effectLst/>
        </p:spPr>
        <p:txBody>
          <a:bodyPr anchor="ctr">
            <a:spAutoFit/>
          </a:bodyPr>
          <a:lstStyle/>
          <a:p>
            <a:pPr eaLnBrk="0" fontAlgn="auto" hangingPunct="0">
              <a:spcBef>
                <a:spcPts val="0"/>
              </a:spcBef>
              <a:spcAft>
                <a:spcPts val="0"/>
              </a:spcAft>
              <a:defRPr/>
            </a:pPr>
            <a:r>
              <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Georgia" pitchFamily="18" charset="0"/>
                <a:ea typeface="Times New Roman" pitchFamily="18" charset="0"/>
                <a:cs typeface="Arial" pitchFamily="34" charset="0"/>
              </a:rPr>
              <a:t>Handling and storage</a:t>
            </a:r>
            <a:endParaRPr lang="en-US" sz="32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pitchFamily="34" charset="0"/>
              <a:cs typeface="Arial" pitchFamily="34" charset="0"/>
            </a:endParaRP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357158" y="500042"/>
            <a:ext cx="6715172" cy="863047"/>
          </a:xfrm>
          <a:prstGeom prst="rect">
            <a:avLst/>
          </a:prstGeom>
          <a:solidFill>
            <a:srgbClr val="FFFFFF"/>
          </a:solidFill>
          <a:ln w="9525">
            <a:noFill/>
            <a:miter lim="800000"/>
            <a:headEnd/>
            <a:tailEnd/>
          </a:ln>
          <a:effectLst/>
        </p:spPr>
        <p:txBody>
          <a:bodyPr lIns="0" tIns="0" rIns="0" bIns="31740" anchor="ctr">
            <a:spAutoFit/>
          </a:bodyPr>
          <a:lstStyle/>
          <a:p>
            <a:pPr eaLnBrk="0" fontAlgn="auto" hangingPunct="0">
              <a:spcBef>
                <a:spcPts val="0"/>
              </a:spcBef>
              <a:spcAft>
                <a:spcPts val="0"/>
              </a:spcAft>
              <a:defRPr/>
            </a:pPr>
            <a:r>
              <a:rPr lang="en-US" sz="3600" b="1" cap="all" dirty="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Georgia" pitchFamily="18" charset="0"/>
                <a:ea typeface="Times New Roman" pitchFamily="18" charset="0"/>
                <a:cs typeface="Arial" pitchFamily="34" charset="0"/>
              </a:rPr>
              <a:t>First aid measures</a:t>
            </a:r>
            <a:endParaRPr lang="en-US" sz="3600" b="1" cap="all" dirty="0">
              <a:ln w="9000" cmpd="sng">
                <a:solidFill>
                  <a:schemeClr val="accent4">
                    <a:shade val="50000"/>
                    <a:satMod val="120000"/>
                  </a:schemeClr>
                </a:solidFill>
                <a:prstDash val="solid"/>
              </a:ln>
              <a:solidFill>
                <a:srgbClr val="0066FF"/>
              </a:solidFill>
              <a:effectLst>
                <a:reflection blurRad="12700" stA="28000" endPos="45000" dist="1000" dir="5400000" sy="-100000" algn="bl" rotWithShape="0"/>
              </a:effectLst>
              <a:latin typeface="Arial" pitchFamily="34" charset="0"/>
              <a:ea typeface="Times New Roman" pitchFamily="18" charset="0"/>
              <a:cs typeface="Arial" pitchFamily="34" charset="0"/>
            </a:endParaRPr>
          </a:p>
          <a:p>
            <a:pPr eaLnBrk="0" fontAlgn="auto" hangingPunct="0">
              <a:spcBef>
                <a:spcPts val="0"/>
              </a:spcBef>
              <a:spcAft>
                <a:spcPts val="0"/>
              </a:spcAft>
              <a:defRPr/>
            </a:pPr>
            <a:endParaRPr lang="en-US" dirty="0">
              <a:latin typeface="Arial" pitchFamily="34" charset="0"/>
              <a:cs typeface="Arial" pitchFamily="34" charset="0"/>
            </a:endParaRPr>
          </a:p>
        </p:txBody>
      </p:sp>
      <p:sp>
        <p:nvSpPr>
          <p:cNvPr id="57347" name="Rectangle 2"/>
          <p:cNvSpPr>
            <a:spLocks noChangeArrowheads="1"/>
          </p:cNvSpPr>
          <p:nvPr/>
        </p:nvSpPr>
        <p:spPr bwMode="auto">
          <a:xfrm>
            <a:off x="285750" y="1785938"/>
            <a:ext cx="7000875" cy="35401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algn="just" eaLnBrk="0" hangingPunct="0"/>
            <a:r>
              <a:rPr lang="en-US" sz="3200">
                <a:solidFill>
                  <a:srgbClr val="555555"/>
                </a:solidFill>
                <a:cs typeface="Times New Roman" pitchFamily="18" charset="0"/>
              </a:rPr>
              <a:t>If hydrogen peroxide gets into the eyes or on the skin, rinse immediately with plenty of water. If the symptoms persist, or if it is swallowed, seek medical attention immediately. </a:t>
            </a:r>
            <a:br>
              <a:rPr lang="en-US" sz="3200">
                <a:solidFill>
                  <a:srgbClr val="555555"/>
                </a:solidFill>
                <a:cs typeface="Times New Roman" pitchFamily="18" charset="0"/>
              </a:rPr>
            </a:br>
            <a:r>
              <a:rPr lang="en-US" sz="3200">
                <a:solidFill>
                  <a:srgbClr val="555555"/>
                </a:solidFill>
                <a:cs typeface="Times New Roman" pitchFamily="18" charset="0"/>
              </a:rPr>
              <a:t>Always use water to dilute and mop up spillages.</a:t>
            </a:r>
            <a:endParaRPr lang="en-US" sz="3200"/>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ChangeArrowheads="1"/>
          </p:cNvSpPr>
          <p:nvPr/>
        </p:nvSpPr>
        <p:spPr bwMode="auto">
          <a:xfrm>
            <a:off x="285750" y="642938"/>
            <a:ext cx="85725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3600">
                <a:solidFill>
                  <a:srgbClr val="FF0000"/>
                </a:solidFill>
                <a:latin typeface="Perpetua" pitchFamily="18" charset="0"/>
              </a:rPr>
              <a:t>How do we find the normality of given value of H</a:t>
            </a:r>
            <a:r>
              <a:rPr lang="en-US" sz="3600" baseline="-25000">
                <a:solidFill>
                  <a:srgbClr val="FF0000"/>
                </a:solidFill>
                <a:latin typeface="Perpetua" pitchFamily="18" charset="0"/>
              </a:rPr>
              <a:t>2</a:t>
            </a:r>
            <a:r>
              <a:rPr lang="en-US" sz="3600">
                <a:solidFill>
                  <a:srgbClr val="FF0000"/>
                </a:solidFill>
                <a:latin typeface="Perpetua" pitchFamily="18" charset="0"/>
              </a:rPr>
              <a:t>O</a:t>
            </a:r>
            <a:r>
              <a:rPr lang="en-US" sz="3600" baseline="-25000">
                <a:solidFill>
                  <a:srgbClr val="FF0000"/>
                </a:solidFill>
                <a:latin typeface="Perpetua" pitchFamily="18" charset="0"/>
              </a:rPr>
              <a:t>2</a:t>
            </a:r>
            <a:r>
              <a:rPr lang="en-US" sz="3600">
                <a:solidFill>
                  <a:srgbClr val="FF0000"/>
                </a:solidFill>
                <a:latin typeface="Perpetua" pitchFamily="18" charset="0"/>
              </a:rPr>
              <a:t> ?</a:t>
            </a:r>
          </a:p>
        </p:txBody>
      </p:sp>
      <p:sp>
        <p:nvSpPr>
          <p:cNvPr id="58371" name="Rectangle 4"/>
          <p:cNvSpPr>
            <a:spLocks noChangeArrowheads="1"/>
          </p:cNvSpPr>
          <p:nvPr/>
        </p:nvSpPr>
        <p:spPr bwMode="auto">
          <a:xfrm>
            <a:off x="285750" y="2286000"/>
            <a:ext cx="79248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solidFill>
                  <a:srgbClr val="000000"/>
                </a:solidFill>
                <a:latin typeface="Perpetua" pitchFamily="18" charset="0"/>
              </a:rPr>
              <a:t>10 volume hydrogen peroxide means that 1 ml of such a solution of hydrogen peroxide on heating will produce 10 ml of oxygen at N.T.P.</a:t>
            </a:r>
          </a:p>
        </p:txBody>
      </p:sp>
      <p:graphicFrame>
        <p:nvGraphicFramePr>
          <p:cNvPr id="58372" name="Object 2"/>
          <p:cNvGraphicFramePr>
            <a:graphicFrameLocks noChangeAspect="1"/>
          </p:cNvGraphicFramePr>
          <p:nvPr/>
        </p:nvGraphicFramePr>
        <p:xfrm>
          <a:off x="571500" y="3429000"/>
          <a:ext cx="3200400" cy="485775"/>
        </p:xfrm>
        <a:graphic>
          <a:graphicData uri="http://schemas.openxmlformats.org/presentationml/2006/ole">
            <mc:AlternateContent xmlns:mc="http://schemas.openxmlformats.org/markup-compatibility/2006">
              <mc:Choice xmlns:v="urn:schemas-microsoft-com:vml" Requires="v">
                <p:oleObj spid="_x0000_s58376" name="Equation" r:id="rId3" imgW="1511300" imgH="241300" progId="">
                  <p:embed/>
                </p:oleObj>
              </mc:Choice>
              <mc:Fallback>
                <p:oleObj name="Equation" r:id="rId3" imgW="1511300" imgH="2413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500" y="3429000"/>
                        <a:ext cx="3200400" cy="485775"/>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8373" name="Rectangle 6"/>
          <p:cNvSpPr>
            <a:spLocks noChangeArrowheads="1"/>
          </p:cNvSpPr>
          <p:nvPr/>
        </p:nvSpPr>
        <p:spPr bwMode="auto">
          <a:xfrm>
            <a:off x="428625" y="4357688"/>
            <a:ext cx="6172200" cy="862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spcBef>
                <a:spcPct val="50000"/>
              </a:spcBef>
            </a:pPr>
            <a:r>
              <a:rPr lang="en-US" sz="2000">
                <a:latin typeface="Perpetua" pitchFamily="18" charset="0"/>
              </a:rPr>
              <a:t>2(2 + 32) gm	     22.4L at N.T.P.</a:t>
            </a:r>
          </a:p>
          <a:p>
            <a:pPr>
              <a:spcBef>
                <a:spcPct val="50000"/>
              </a:spcBef>
            </a:pPr>
            <a:r>
              <a:rPr lang="en-US" sz="2000">
                <a:latin typeface="Perpetua" pitchFamily="18" charset="0"/>
              </a:rPr>
              <a:t>= 68 gm	                      or 22400 cm</a:t>
            </a:r>
            <a:r>
              <a:rPr lang="en-US" sz="2000" baseline="30000">
                <a:latin typeface="Perpetua" pitchFamily="18" charset="0"/>
              </a:rPr>
              <a:t>3</a:t>
            </a:r>
            <a:r>
              <a:rPr lang="en-US" sz="2000">
                <a:latin typeface="Perpetua" pitchFamily="18" charset="0"/>
              </a:rPr>
              <a:t> at N.T.P.</a:t>
            </a:r>
          </a:p>
        </p:txBody>
      </p:sp>
      <p:graphicFrame>
        <p:nvGraphicFramePr>
          <p:cNvPr id="58374" name="Object 3"/>
          <p:cNvGraphicFramePr>
            <a:graphicFrameLocks noChangeAspect="1"/>
          </p:cNvGraphicFramePr>
          <p:nvPr/>
        </p:nvGraphicFramePr>
        <p:xfrm>
          <a:off x="0" y="0"/>
          <a:ext cx="914400" cy="288925"/>
        </p:xfrm>
        <a:graphic>
          <a:graphicData uri="http://schemas.openxmlformats.org/presentationml/2006/ole">
            <mc:AlternateContent xmlns:mc="http://schemas.openxmlformats.org/markup-compatibility/2006">
              <mc:Choice xmlns:v="urn:schemas-microsoft-com:vml" Requires="v">
                <p:oleObj spid="_x0000_s58377" name="Equation" r:id="rId5" imgW="460521" imgH="743919" progId="">
                  <p:embed/>
                </p:oleObj>
              </mc:Choice>
              <mc:Fallback>
                <p:oleObj name="Equation" r:id="rId5" imgW="460521" imgH="743919"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0"/>
                        <a:ext cx="914400" cy="28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8375" name="Object 4"/>
          <p:cNvGraphicFramePr>
            <a:graphicFrameLocks noChangeAspect="1"/>
          </p:cNvGraphicFramePr>
          <p:nvPr/>
        </p:nvGraphicFramePr>
        <p:xfrm>
          <a:off x="428625" y="5572125"/>
          <a:ext cx="7162800" cy="350838"/>
        </p:xfrm>
        <a:graphic>
          <a:graphicData uri="http://schemas.openxmlformats.org/presentationml/2006/ole">
            <mc:AlternateContent xmlns:mc="http://schemas.openxmlformats.org/markup-compatibility/2006">
              <mc:Choice xmlns:v="urn:schemas-microsoft-com:vml" Requires="v">
                <p:oleObj spid="_x0000_s58378" name="Equation" r:id="rId7" imgW="7010400" imgH="342900" progId="">
                  <p:embed/>
                </p:oleObj>
              </mc:Choice>
              <mc:Fallback>
                <p:oleObj name="Equation" r:id="rId7" imgW="7010400" imgH="342900"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28625" y="5572125"/>
                        <a:ext cx="7162800" cy="35083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357188" y="0"/>
            <a:ext cx="7629525" cy="928688"/>
          </a:xfrm>
        </p:spPr>
        <p:txBody>
          <a:bodyPr/>
          <a:lstStyle/>
          <a:p>
            <a:r>
              <a:rPr lang="en-US" smtClean="0"/>
              <a:t>Solution</a:t>
            </a:r>
          </a:p>
        </p:txBody>
      </p:sp>
      <p:graphicFrame>
        <p:nvGraphicFramePr>
          <p:cNvPr id="59395" name="Object 2"/>
          <p:cNvGraphicFramePr>
            <a:graphicFrameLocks noChangeAspect="1"/>
          </p:cNvGraphicFramePr>
          <p:nvPr/>
        </p:nvGraphicFramePr>
        <p:xfrm>
          <a:off x="428625" y="928688"/>
          <a:ext cx="4419600" cy="1100137"/>
        </p:xfrm>
        <a:graphic>
          <a:graphicData uri="http://schemas.openxmlformats.org/presentationml/2006/ole">
            <mc:AlternateContent xmlns:mc="http://schemas.openxmlformats.org/markup-compatibility/2006">
              <mc:Choice xmlns:v="urn:schemas-microsoft-com:vml" Requires="v">
                <p:oleObj spid="_x0000_s59400" name="Equation" r:id="rId3" imgW="2197100" imgH="546100" progId="">
                  <p:embed/>
                </p:oleObj>
              </mc:Choice>
              <mc:Fallback>
                <p:oleObj name="Equation" r:id="rId3" imgW="2197100" imgH="54610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625" y="928688"/>
                        <a:ext cx="4419600" cy="1100137"/>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396" name="Rectangle 4"/>
          <p:cNvSpPr>
            <a:spLocks noChangeArrowheads="1"/>
          </p:cNvSpPr>
          <p:nvPr/>
        </p:nvSpPr>
        <p:spPr bwMode="auto">
          <a:xfrm>
            <a:off x="330200" y="2133600"/>
            <a:ext cx="845661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2400">
                <a:latin typeface="Perpetua" pitchFamily="18" charset="0"/>
              </a:rPr>
              <a:t>But 10 ml of O</a:t>
            </a:r>
            <a:r>
              <a:rPr lang="en-US" sz="2400" baseline="-25000">
                <a:latin typeface="Perpetua" pitchFamily="18" charset="0"/>
              </a:rPr>
              <a:t>2</a:t>
            </a:r>
            <a:r>
              <a:rPr lang="en-US" sz="2400">
                <a:latin typeface="Perpetua" pitchFamily="18" charset="0"/>
              </a:rPr>
              <a:t> at N.T.P. are produced from 1 ml of 10 volume H</a:t>
            </a:r>
            <a:r>
              <a:rPr lang="en-US" sz="2400" baseline="-25000">
                <a:latin typeface="Perpetua" pitchFamily="18" charset="0"/>
              </a:rPr>
              <a:t>2</a:t>
            </a:r>
            <a:r>
              <a:rPr lang="en-US" sz="2400">
                <a:latin typeface="Perpetua" pitchFamily="18" charset="0"/>
              </a:rPr>
              <a:t>O</a:t>
            </a:r>
            <a:r>
              <a:rPr lang="en-US" sz="2400" baseline="-25000">
                <a:latin typeface="Perpetua" pitchFamily="18" charset="0"/>
              </a:rPr>
              <a:t>2</a:t>
            </a:r>
            <a:r>
              <a:rPr lang="en-US" sz="2400">
                <a:latin typeface="Perpetua" pitchFamily="18" charset="0"/>
              </a:rPr>
              <a:t> solution.</a:t>
            </a:r>
          </a:p>
        </p:txBody>
      </p:sp>
      <p:graphicFrame>
        <p:nvGraphicFramePr>
          <p:cNvPr id="59397" name="Object 3"/>
          <p:cNvGraphicFramePr>
            <a:graphicFrameLocks noChangeAspect="1"/>
          </p:cNvGraphicFramePr>
          <p:nvPr/>
        </p:nvGraphicFramePr>
        <p:xfrm>
          <a:off x="285750" y="3000375"/>
          <a:ext cx="6224588" cy="1119188"/>
        </p:xfrm>
        <a:graphic>
          <a:graphicData uri="http://schemas.openxmlformats.org/presentationml/2006/ole">
            <mc:AlternateContent xmlns:mc="http://schemas.openxmlformats.org/markup-compatibility/2006">
              <mc:Choice xmlns:v="urn:schemas-microsoft-com:vml" Requires="v">
                <p:oleObj spid="_x0000_s59401" name="Equation" r:id="rId5" imgW="3035300" imgH="546100" progId="">
                  <p:embed/>
                </p:oleObj>
              </mc:Choice>
              <mc:Fallback>
                <p:oleObj name="Equation" r:id="rId5" imgW="3035300" imgH="546100" progId="">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5750" y="3000375"/>
                        <a:ext cx="6224588" cy="1119188"/>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59398" name="Rectangle 6"/>
          <p:cNvSpPr>
            <a:spLocks noChangeArrowheads="1"/>
          </p:cNvSpPr>
          <p:nvPr/>
        </p:nvSpPr>
        <p:spPr bwMode="auto">
          <a:xfrm>
            <a:off x="3810000" y="3505200"/>
            <a:ext cx="219551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sz="2400">
                <a:solidFill>
                  <a:srgbClr val="000000"/>
                </a:solidFill>
              </a:rPr>
              <a:t> = 0.03035 gm</a:t>
            </a:r>
          </a:p>
        </p:txBody>
      </p:sp>
      <p:graphicFrame>
        <p:nvGraphicFramePr>
          <p:cNvPr id="59399" name="Object 4"/>
          <p:cNvGraphicFramePr>
            <a:graphicFrameLocks noChangeAspect="1"/>
          </p:cNvGraphicFramePr>
          <p:nvPr/>
        </p:nvGraphicFramePr>
        <p:xfrm>
          <a:off x="609600" y="4419600"/>
          <a:ext cx="6299200" cy="1498600"/>
        </p:xfrm>
        <a:graphic>
          <a:graphicData uri="http://schemas.openxmlformats.org/presentationml/2006/ole">
            <mc:AlternateContent xmlns:mc="http://schemas.openxmlformats.org/markup-compatibility/2006">
              <mc:Choice xmlns:v="urn:schemas-microsoft-com:vml" Requires="v">
                <p:oleObj spid="_x0000_s59402" name="Equation" r:id="rId7" imgW="6299200" imgH="1498600" progId="">
                  <p:embed/>
                </p:oleObj>
              </mc:Choice>
              <mc:Fallback>
                <p:oleObj name="Equation" r:id="rId7" imgW="6299200" imgH="1498600" progId="">
                  <p:embed/>
                  <p:pic>
                    <p:nvPicPr>
                      <p:cNvPr id="0"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9600" y="4419600"/>
                        <a:ext cx="6299200" cy="1498600"/>
                      </a:xfrm>
                      <a:prstGeom prst="rect">
                        <a:avLst/>
                      </a:prstGeom>
                      <a:noFill/>
                      <a:ln>
                        <a:noFill/>
                      </a:ln>
                      <a:effectLst/>
                      <a:extLst>
                        <a:ext uri="{909E8E84-426E-40DD-AFC4-6F175D3DCCD1}">
                          <a14:hiddenFill xmlns:a14="http://schemas.microsoft.com/office/drawing/2010/main">
                            <a:solidFill>
                              <a:srgbClr val="8000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slow"/>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Box 1"/>
          <p:cNvSpPr txBox="1">
            <a:spLocks noChangeArrowheads="1"/>
          </p:cNvSpPr>
          <p:nvPr/>
        </p:nvSpPr>
        <p:spPr bwMode="auto">
          <a:xfrm>
            <a:off x="381000" y="228600"/>
            <a:ext cx="8534400" cy="544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5400"/>
              <a:t>DIHYDROGEN AS FUEL…</a:t>
            </a:r>
          </a:p>
          <a:p>
            <a:endParaRPr lang="en-US" sz="5400"/>
          </a:p>
          <a:p>
            <a:pPr>
              <a:buFont typeface="Arial" charset="0"/>
              <a:buChar char="•"/>
            </a:pPr>
            <a:r>
              <a:rPr lang="en-US" sz="4000"/>
              <a:t> It releases large quantity of heat when combusted.</a:t>
            </a:r>
          </a:p>
          <a:p>
            <a:pPr>
              <a:buFont typeface="Arial" charset="0"/>
              <a:buChar char="•"/>
            </a:pPr>
            <a:r>
              <a:rPr lang="en-US" sz="4000"/>
              <a:t>It can release more energy than petrol.</a:t>
            </a:r>
          </a:p>
          <a:p>
            <a:pPr>
              <a:buFont typeface="Arial" charset="0"/>
              <a:buChar char="•"/>
            </a:pPr>
            <a:r>
              <a:rPr lang="en-US" sz="4000"/>
              <a:t> Pollutants in dihydrogen when combusted are less than pollutants in petrol.</a:t>
            </a:r>
          </a:p>
        </p:txBody>
      </p:sp>
    </p:spTree>
  </p:cSld>
  <p:clrMapOvr>
    <a:masterClrMapping/>
  </p:clrMapOvr>
  <p:transition spd="slow"/>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Box 2"/>
          <p:cNvSpPr txBox="1">
            <a:spLocks noChangeArrowheads="1"/>
          </p:cNvSpPr>
          <p:nvPr/>
        </p:nvSpPr>
        <p:spPr bwMode="auto">
          <a:xfrm>
            <a:off x="457200" y="457200"/>
            <a:ext cx="84582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4000"/>
              <a:t>LIMITATIONS…………</a:t>
            </a:r>
          </a:p>
          <a:p>
            <a:endParaRPr lang="en-US" sz="4000"/>
          </a:p>
          <a:p>
            <a:pPr>
              <a:buFont typeface="Arial" charset="0"/>
              <a:buChar char="•"/>
            </a:pPr>
            <a:r>
              <a:rPr lang="en-US" sz="4000"/>
              <a:t>A cylinder of compressed Dihydrogen weighs about 30 times as much as a tank  of petrol containing the same amount of energy.</a:t>
            </a:r>
          </a:p>
          <a:p>
            <a:pPr marL="0" lvl="1">
              <a:buFont typeface="Arial" charset="0"/>
              <a:buChar char="•"/>
            </a:pPr>
            <a:r>
              <a:rPr lang="en-US" sz="4000"/>
              <a:t>Dihydrogen gas is converted into liquid state by cooling to 20k (requires expensive insulated tanks) .  </a:t>
            </a:r>
          </a:p>
          <a:p>
            <a:pPr>
              <a:buFont typeface="Arial" charset="0"/>
              <a:buChar char="•"/>
            </a:pPr>
            <a:endParaRPr lang="en-US" sz="4000"/>
          </a:p>
        </p:txBody>
      </p:sp>
    </p:spTree>
  </p:cSld>
  <p:clrMapOvr>
    <a:masterClrMapping/>
  </p:clrMapOvr>
  <p:transition spd="slow"/>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Box 1"/>
          <p:cNvSpPr txBox="1">
            <a:spLocks noChangeArrowheads="1"/>
          </p:cNvSpPr>
          <p:nvPr/>
        </p:nvSpPr>
        <p:spPr bwMode="auto">
          <a:xfrm>
            <a:off x="304800" y="609600"/>
            <a:ext cx="8839200" cy="680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4400"/>
              <a:t>Hydrogen economy:- an alternative and uses.</a:t>
            </a:r>
          </a:p>
          <a:p>
            <a:pPr>
              <a:buFont typeface="Arial" charset="0"/>
              <a:buChar char="•"/>
            </a:pPr>
            <a:r>
              <a:rPr lang="en-US" sz="4400"/>
              <a:t>Its basic principle is the transportation and storage of energy in the form of liquid dihydrogen.</a:t>
            </a:r>
          </a:p>
          <a:p>
            <a:pPr>
              <a:buFont typeface="Arial" charset="0"/>
              <a:buChar char="•"/>
            </a:pPr>
            <a:r>
              <a:rPr lang="en-US" sz="4400"/>
              <a:t>Dihydrogen is mixed in CNG for use in four wheeler vehicles.</a:t>
            </a:r>
          </a:p>
          <a:p>
            <a:pPr>
              <a:buFont typeface="Arial" charset="0"/>
              <a:buChar char="•"/>
            </a:pPr>
            <a:r>
              <a:rPr lang="en-US" sz="4400"/>
              <a:t>It is also used in fuel cells for generation of electric power..</a:t>
            </a:r>
          </a:p>
          <a:p>
            <a:pPr>
              <a:buFont typeface="Arial" charset="0"/>
              <a:buChar char="•"/>
            </a:pPr>
            <a:endParaRPr lang="en-US" sz="4000"/>
          </a:p>
        </p:txBody>
      </p:sp>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nvGraphicFramePr>
        <p:xfrm>
          <a:off x="785786" y="274638"/>
          <a:ext cx="7467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219" name="Content Placeholder 2"/>
          <p:cNvSpPr>
            <a:spLocks noGrp="1"/>
          </p:cNvSpPr>
          <p:nvPr>
            <p:ph idx="1"/>
          </p:nvPr>
        </p:nvSpPr>
        <p:spPr>
          <a:xfrm>
            <a:off x="457200" y="1500188"/>
            <a:ext cx="8229600" cy="4525962"/>
          </a:xfrm>
        </p:spPr>
        <p:txBody>
          <a:bodyPr/>
          <a:lstStyle/>
          <a:p>
            <a:pPr>
              <a:buFont typeface="Arial" charset="0"/>
              <a:buNone/>
            </a:pPr>
            <a:r>
              <a:rPr lang="en-US" sz="3600" smtClean="0"/>
              <a:t>Laboratory preparation of Dihydrogen</a:t>
            </a:r>
          </a:p>
          <a:p>
            <a:r>
              <a:rPr lang="en-US" smtClean="0"/>
              <a:t>It is usually prepared by the reaction of granulated zinc with dilute hydrochloric acid.</a:t>
            </a:r>
          </a:p>
          <a:p>
            <a:pPr>
              <a:buFont typeface="Arial" charset="0"/>
              <a:buNone/>
            </a:pPr>
            <a:r>
              <a:rPr lang="en-US" smtClean="0"/>
              <a:t>		Zn + 2H</a:t>
            </a:r>
            <a:r>
              <a:rPr lang="en-US" baseline="30000" smtClean="0"/>
              <a:t>+                     </a:t>
            </a:r>
            <a:r>
              <a:rPr lang="en-US" smtClean="0"/>
              <a:t>Zn</a:t>
            </a:r>
            <a:r>
              <a:rPr lang="en-US" baseline="30000" smtClean="0"/>
              <a:t>2+ </a:t>
            </a:r>
            <a:r>
              <a:rPr lang="en-US" smtClean="0"/>
              <a:t>+ H</a:t>
            </a:r>
            <a:r>
              <a:rPr lang="en-US" baseline="-25000" smtClean="0"/>
              <a:t>2</a:t>
            </a:r>
          </a:p>
          <a:p>
            <a:r>
              <a:rPr lang="en-US" smtClean="0"/>
              <a:t>It can also be prepared by the reaction of zinc with aqueous alkali.</a:t>
            </a:r>
          </a:p>
          <a:p>
            <a:pPr>
              <a:buFont typeface="Arial" charset="0"/>
              <a:buNone/>
            </a:pPr>
            <a:r>
              <a:rPr lang="en-US" smtClean="0"/>
              <a:t>		Zn + 2NaOH        Na</a:t>
            </a:r>
            <a:r>
              <a:rPr lang="en-US" baseline="-25000" smtClean="0"/>
              <a:t>2</a:t>
            </a:r>
            <a:r>
              <a:rPr lang="en-US" smtClean="0"/>
              <a:t>ZnO</a:t>
            </a:r>
            <a:r>
              <a:rPr lang="en-US" baseline="-25000" smtClean="0"/>
              <a:t>2 </a:t>
            </a:r>
            <a:r>
              <a:rPr lang="en-US" smtClean="0"/>
              <a:t>+ H</a:t>
            </a:r>
            <a:r>
              <a:rPr lang="en-US" baseline="-25000" smtClean="0"/>
              <a:t>2</a:t>
            </a:r>
            <a:endParaRPr lang="en-IN" baseline="-25000" smtClean="0"/>
          </a:p>
        </p:txBody>
      </p:sp>
      <p:cxnSp>
        <p:nvCxnSpPr>
          <p:cNvPr id="5" name="Straight Arrow Connector 4"/>
          <p:cNvCxnSpPr/>
          <p:nvPr/>
        </p:nvCxnSpPr>
        <p:spPr>
          <a:xfrm>
            <a:off x="3786188" y="5000625"/>
            <a:ext cx="571500" cy="1588"/>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cxnSp>
        <p:nvCxnSpPr>
          <p:cNvPr id="7" name="Straight Arrow Connector 6"/>
          <p:cNvCxnSpPr/>
          <p:nvPr/>
        </p:nvCxnSpPr>
        <p:spPr>
          <a:xfrm>
            <a:off x="3214688" y="3427413"/>
            <a:ext cx="928687"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222" name="TextBox 5"/>
          <p:cNvSpPr txBox="1">
            <a:spLocks noChangeArrowheads="1"/>
          </p:cNvSpPr>
          <p:nvPr/>
        </p:nvSpPr>
        <p:spPr bwMode="auto">
          <a:xfrm>
            <a:off x="4322763" y="5143500"/>
            <a:ext cx="16065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a:t>Sodium zincate</a:t>
            </a:r>
            <a:endParaRPr lang="en-IN"/>
          </a:p>
        </p:txBody>
      </p:sp>
    </p:spTree>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4438"/>
            <a:ext cx="8229600" cy="5357812"/>
          </a:xfrm>
        </p:spPr>
        <p:txBody>
          <a:bodyPr rtlCol="0">
            <a:normAutofit/>
          </a:bodyPr>
          <a:lstStyle/>
          <a:p>
            <a:pPr fontAlgn="auto">
              <a:spcAft>
                <a:spcPts val="0"/>
              </a:spcAft>
              <a:buFont typeface="Arial" pitchFamily="34" charset="0"/>
              <a:buChar char="•"/>
              <a:defRPr/>
            </a:pPr>
            <a:r>
              <a:rPr lang="en-US" dirty="0" smtClean="0"/>
              <a:t>Electrolysis of acidified water using platinum electrodes gives hydrogen</a:t>
            </a:r>
          </a:p>
          <a:p>
            <a:pPr fontAlgn="auto">
              <a:spcAft>
                <a:spcPts val="0"/>
              </a:spcAft>
              <a:buFont typeface="Arial" pitchFamily="34" charset="0"/>
              <a:buNone/>
              <a:defRPr/>
            </a:pPr>
            <a:r>
              <a:rPr lang="en-US" dirty="0" smtClean="0"/>
              <a:t>               2H</a:t>
            </a:r>
            <a:r>
              <a:rPr lang="en-US" baseline="-25000" dirty="0" smtClean="0"/>
              <a:t>2</a:t>
            </a:r>
            <a:r>
              <a:rPr lang="en-US" dirty="0" smtClean="0"/>
              <a:t>O(l)                 2H</a:t>
            </a:r>
            <a:r>
              <a:rPr lang="en-US" baseline="-25000" dirty="0" smtClean="0"/>
              <a:t>2</a:t>
            </a:r>
            <a:r>
              <a:rPr lang="en-US" dirty="0" smtClean="0"/>
              <a:t>(g)+O</a:t>
            </a:r>
            <a:r>
              <a:rPr lang="en-US" baseline="-25000" dirty="0" smtClean="0"/>
              <a:t>2</a:t>
            </a:r>
            <a:r>
              <a:rPr lang="en-US" dirty="0" smtClean="0"/>
              <a:t>(g)</a:t>
            </a:r>
          </a:p>
          <a:p>
            <a:pPr fontAlgn="auto">
              <a:spcAft>
                <a:spcPts val="0"/>
              </a:spcAft>
              <a:buFont typeface="Arial" pitchFamily="34" charset="0"/>
              <a:buChar char="•"/>
              <a:defRPr/>
            </a:pPr>
            <a:r>
              <a:rPr lang="en-US" dirty="0" smtClean="0"/>
              <a:t>High purity(&gt;99.95%) dihydrogen is obtained by electrolysing warm aqueous barium hydroxide solution between nickel electrodes.</a:t>
            </a:r>
          </a:p>
          <a:p>
            <a:pPr fontAlgn="auto">
              <a:spcAft>
                <a:spcPts val="0"/>
              </a:spcAft>
              <a:buFont typeface="Arial" pitchFamily="34" charset="0"/>
              <a:buChar char="•"/>
              <a:defRPr/>
            </a:pPr>
            <a:r>
              <a:rPr lang="en-US" dirty="0" smtClean="0"/>
              <a:t>It is obtained as a byproduct in the manufacture of sodium hydroxide and chlorine by the electrolysis of brine solution. </a:t>
            </a:r>
          </a:p>
          <a:p>
            <a:pPr fontAlgn="auto">
              <a:spcAft>
                <a:spcPts val="0"/>
              </a:spcAft>
              <a:buFont typeface="Arial" pitchFamily="34" charset="0"/>
              <a:buNone/>
              <a:defRPr/>
            </a:pPr>
            <a:r>
              <a:rPr lang="en-US" dirty="0" smtClean="0"/>
              <a:t>                   2Na</a:t>
            </a:r>
            <a:r>
              <a:rPr lang="en-US" baseline="30000" dirty="0" smtClean="0"/>
              <a:t>+</a:t>
            </a:r>
            <a:r>
              <a:rPr lang="en-US" dirty="0" smtClean="0"/>
              <a:t>(</a:t>
            </a:r>
            <a:r>
              <a:rPr lang="en-US" dirty="0" err="1" smtClean="0"/>
              <a:t>aq</a:t>
            </a:r>
            <a:r>
              <a:rPr lang="en-US" dirty="0" smtClean="0"/>
              <a:t>)+2Cl</a:t>
            </a:r>
            <a:r>
              <a:rPr lang="en-US" baseline="30000" dirty="0" smtClean="0"/>
              <a:t>-</a:t>
            </a:r>
            <a:r>
              <a:rPr lang="en-US" dirty="0" smtClean="0"/>
              <a:t>(</a:t>
            </a:r>
            <a:r>
              <a:rPr lang="en-US" dirty="0" err="1" smtClean="0"/>
              <a:t>aq</a:t>
            </a:r>
            <a:r>
              <a:rPr lang="en-US" dirty="0" smtClean="0"/>
              <a:t>)+2H</a:t>
            </a:r>
            <a:r>
              <a:rPr lang="en-US" baseline="-25000" dirty="0" smtClean="0"/>
              <a:t>2</a:t>
            </a:r>
            <a:r>
              <a:rPr lang="en-US" dirty="0" smtClean="0"/>
              <a:t>O(l)</a:t>
            </a:r>
          </a:p>
          <a:p>
            <a:pPr fontAlgn="auto">
              <a:spcAft>
                <a:spcPts val="0"/>
              </a:spcAft>
              <a:buFont typeface="Arial" pitchFamily="34" charset="0"/>
              <a:buNone/>
              <a:defRPr/>
            </a:pPr>
            <a:r>
              <a:rPr lang="en-US" dirty="0" smtClean="0"/>
              <a:t>                     </a:t>
            </a:r>
          </a:p>
          <a:p>
            <a:pPr fontAlgn="auto">
              <a:spcAft>
                <a:spcPts val="0"/>
              </a:spcAft>
              <a:buFont typeface="Arial" pitchFamily="34" charset="0"/>
              <a:buNone/>
              <a:defRPr/>
            </a:pPr>
            <a:r>
              <a:rPr lang="en-US" dirty="0" smtClean="0"/>
              <a:t>                 Cl</a:t>
            </a:r>
            <a:r>
              <a:rPr lang="en-US" baseline="-25000" dirty="0" smtClean="0"/>
              <a:t>2</a:t>
            </a:r>
            <a:r>
              <a:rPr lang="en-US" dirty="0" smtClean="0"/>
              <a:t>(g)+H</a:t>
            </a:r>
            <a:r>
              <a:rPr lang="en-US" baseline="-25000" dirty="0" smtClean="0"/>
              <a:t>2</a:t>
            </a:r>
            <a:r>
              <a:rPr lang="en-US" dirty="0" smtClean="0"/>
              <a:t>(g)+2Na</a:t>
            </a:r>
            <a:r>
              <a:rPr lang="en-US" baseline="30000" dirty="0" smtClean="0"/>
              <a:t>+</a:t>
            </a:r>
            <a:r>
              <a:rPr lang="en-US" dirty="0" smtClean="0"/>
              <a:t>(</a:t>
            </a:r>
            <a:r>
              <a:rPr lang="en-US" dirty="0" err="1" smtClean="0"/>
              <a:t>aq</a:t>
            </a:r>
            <a:r>
              <a:rPr lang="en-US" dirty="0" smtClean="0"/>
              <a:t>)+2OH</a:t>
            </a:r>
            <a:r>
              <a:rPr lang="en-US" baseline="30000" dirty="0" smtClean="0"/>
              <a:t>-</a:t>
            </a:r>
            <a:r>
              <a:rPr lang="en-US" dirty="0" smtClean="0"/>
              <a:t>(</a:t>
            </a:r>
            <a:r>
              <a:rPr lang="en-US" dirty="0" err="1" smtClean="0"/>
              <a:t>aq</a:t>
            </a:r>
            <a:r>
              <a:rPr lang="en-US" dirty="0" smtClean="0"/>
              <a:t>)</a:t>
            </a:r>
            <a:endParaRPr lang="en-IN" dirty="0"/>
          </a:p>
        </p:txBody>
      </p:sp>
      <p:sp>
        <p:nvSpPr>
          <p:cNvPr id="10242" name="Title 1"/>
          <p:cNvSpPr>
            <a:spLocks noGrp="1"/>
          </p:cNvSpPr>
          <p:nvPr>
            <p:ph type="title"/>
          </p:nvPr>
        </p:nvSpPr>
        <p:spPr/>
        <p:txBody>
          <a:bodyPr>
            <a:normAutofit/>
          </a:bodyPr>
          <a:lstStyle/>
          <a:p>
            <a:pPr algn="l"/>
            <a:r>
              <a:rPr lang="en-US" sz="3600" smtClean="0"/>
              <a:t>Commercial Production of Dihydrogen</a:t>
            </a:r>
            <a:endParaRPr lang="en-IN" sz="3600" smtClean="0"/>
          </a:p>
        </p:txBody>
      </p:sp>
      <p:cxnSp>
        <p:nvCxnSpPr>
          <p:cNvPr id="6" name="Straight Arrow Connector 5"/>
          <p:cNvCxnSpPr/>
          <p:nvPr/>
        </p:nvCxnSpPr>
        <p:spPr>
          <a:xfrm>
            <a:off x="2281237" y="2278063"/>
            <a:ext cx="1571625" cy="1587"/>
          </a:xfrm>
          <a:prstGeom prst="straightConnector1">
            <a:avLst/>
          </a:prstGeom>
          <a:ln>
            <a:solidFill>
              <a:schemeClr val="tx1"/>
            </a:solidFill>
            <a:tailEnd type="arrow"/>
          </a:ln>
        </p:spPr>
        <p:style>
          <a:lnRef idx="1">
            <a:schemeClr val="dk1"/>
          </a:lnRef>
          <a:fillRef idx="0">
            <a:schemeClr val="dk1"/>
          </a:fillRef>
          <a:effectRef idx="0">
            <a:schemeClr val="dk1"/>
          </a:effectRef>
          <a:fontRef idx="minor">
            <a:schemeClr val="tx1"/>
          </a:fontRef>
        </p:style>
      </p:cxnSp>
      <p:sp>
        <p:nvSpPr>
          <p:cNvPr id="10245" name="TextBox 6"/>
          <p:cNvSpPr txBox="1">
            <a:spLocks noChangeArrowheads="1"/>
          </p:cNvSpPr>
          <p:nvPr/>
        </p:nvSpPr>
        <p:spPr bwMode="auto">
          <a:xfrm>
            <a:off x="2568575" y="2020888"/>
            <a:ext cx="998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00"/>
              <a:t>Electrolysis</a:t>
            </a:r>
            <a:endParaRPr lang="en-IN" sz="1400"/>
          </a:p>
        </p:txBody>
      </p:sp>
      <p:sp>
        <p:nvSpPr>
          <p:cNvPr id="10246" name="TextBox 8"/>
          <p:cNvSpPr txBox="1">
            <a:spLocks noChangeArrowheads="1"/>
          </p:cNvSpPr>
          <p:nvPr/>
        </p:nvSpPr>
        <p:spPr bwMode="auto">
          <a:xfrm>
            <a:off x="2209800" y="2244725"/>
            <a:ext cx="158115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400" dirty="0"/>
              <a:t>Traces of acid/base</a:t>
            </a:r>
            <a:endParaRPr lang="en-IN" sz="1400" dirty="0"/>
          </a:p>
        </p:txBody>
      </p:sp>
      <p:cxnSp>
        <p:nvCxnSpPr>
          <p:cNvPr id="11" name="Straight Arrow Connector 10"/>
          <p:cNvCxnSpPr/>
          <p:nvPr/>
        </p:nvCxnSpPr>
        <p:spPr>
          <a:xfrm rot="5400000">
            <a:off x="4108450" y="5678488"/>
            <a:ext cx="500063"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500"/>
            <a:ext cx="8229600" cy="5786438"/>
          </a:xfrm>
        </p:spPr>
        <p:txBody>
          <a:bodyPr rtlCol="0">
            <a:normAutofit/>
          </a:bodyPr>
          <a:lstStyle/>
          <a:p>
            <a:pPr fontAlgn="auto">
              <a:spcAft>
                <a:spcPts val="0"/>
              </a:spcAft>
              <a:buFont typeface="Arial" pitchFamily="34" charset="0"/>
              <a:buChar char="•"/>
              <a:defRPr/>
            </a:pPr>
            <a:r>
              <a:rPr lang="en-US" dirty="0" smtClean="0"/>
              <a:t>Reaction of steam on hydrocarbons or coke at high temperature in the presence of catalyst yields hydrogen.</a:t>
            </a:r>
          </a:p>
          <a:p>
            <a:pPr fontAlgn="auto">
              <a:spcAft>
                <a:spcPts val="0"/>
              </a:spcAft>
              <a:buFont typeface="Arial" pitchFamily="34" charset="0"/>
              <a:buNone/>
              <a:defRPr/>
            </a:pPr>
            <a:r>
              <a:rPr lang="en-US" dirty="0" smtClean="0"/>
              <a:t>       CH</a:t>
            </a:r>
            <a:r>
              <a:rPr lang="en-US" baseline="-25000" dirty="0" smtClean="0"/>
              <a:t>4</a:t>
            </a:r>
            <a:r>
              <a:rPr lang="en-US" dirty="0" smtClean="0"/>
              <a:t>(g)+H</a:t>
            </a:r>
            <a:r>
              <a:rPr lang="en-US" baseline="-25000" dirty="0" smtClean="0"/>
              <a:t>2</a:t>
            </a:r>
            <a:r>
              <a:rPr lang="en-US" dirty="0" smtClean="0"/>
              <a:t>O(g)            CO(g)+3H</a:t>
            </a:r>
            <a:r>
              <a:rPr lang="en-US" baseline="-25000" dirty="0" smtClean="0"/>
              <a:t>2</a:t>
            </a:r>
            <a:r>
              <a:rPr lang="en-US" dirty="0" smtClean="0"/>
              <a:t>(g)</a:t>
            </a:r>
          </a:p>
          <a:p>
            <a:pPr fontAlgn="auto">
              <a:spcAft>
                <a:spcPts val="0"/>
              </a:spcAft>
              <a:buFont typeface="Arial" pitchFamily="34" charset="0"/>
              <a:buChar char="•"/>
              <a:defRPr/>
            </a:pPr>
            <a:r>
              <a:rPr lang="en-IN" dirty="0" smtClean="0"/>
              <a:t>Water spontaneously dissociates at around 2500°C, but this occurs at temperatures too high for usual process piping and equipment so catalysts are required to reduce the dissociation temperature. This method is called </a:t>
            </a:r>
            <a:r>
              <a:rPr lang="en-IN" dirty="0" err="1" smtClean="0"/>
              <a:t>thermolysis</a:t>
            </a:r>
            <a:r>
              <a:rPr lang="en-IN" dirty="0" smtClean="0"/>
              <a:t>.</a:t>
            </a:r>
          </a:p>
          <a:p>
            <a:pPr fontAlgn="auto">
              <a:spcAft>
                <a:spcPts val="0"/>
              </a:spcAft>
              <a:buFont typeface="Arial" pitchFamily="34" charset="0"/>
              <a:buNone/>
              <a:defRPr/>
            </a:pPr>
            <a:r>
              <a:rPr lang="en-US" dirty="0" smtClean="0"/>
              <a:t>		Presently ~77% of the industrial dihydrogen is produced from petro-chemicals, 18% from coal, 4% from electrolysis of aqueous solution and 1% from other sources</a:t>
            </a:r>
          </a:p>
          <a:p>
            <a:pPr fontAlgn="auto">
              <a:spcAft>
                <a:spcPts val="0"/>
              </a:spcAft>
              <a:buFont typeface="Arial" pitchFamily="34" charset="0"/>
              <a:buNone/>
              <a:defRPr/>
            </a:pPr>
            <a:endParaRPr lang="en-IN" dirty="0"/>
          </a:p>
        </p:txBody>
      </p:sp>
      <p:cxnSp>
        <p:nvCxnSpPr>
          <p:cNvPr id="4" name="Straight Arrow Connector 3"/>
          <p:cNvCxnSpPr/>
          <p:nvPr/>
        </p:nvCxnSpPr>
        <p:spPr>
          <a:xfrm>
            <a:off x="2895600" y="1619250"/>
            <a:ext cx="928687" cy="1587"/>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268" name="TextBox 4"/>
          <p:cNvSpPr txBox="1">
            <a:spLocks noChangeArrowheads="1"/>
          </p:cNvSpPr>
          <p:nvPr/>
        </p:nvSpPr>
        <p:spPr bwMode="auto">
          <a:xfrm>
            <a:off x="3038475" y="1371600"/>
            <a:ext cx="57943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1270K</a:t>
            </a:r>
            <a:endParaRPr lang="en-IN" sz="1200"/>
          </a:p>
        </p:txBody>
      </p:sp>
      <p:sp>
        <p:nvSpPr>
          <p:cNvPr id="11269" name="TextBox 5"/>
          <p:cNvSpPr txBox="1">
            <a:spLocks noChangeArrowheads="1"/>
          </p:cNvSpPr>
          <p:nvPr/>
        </p:nvSpPr>
        <p:spPr bwMode="auto">
          <a:xfrm>
            <a:off x="3181350" y="1585912"/>
            <a:ext cx="319087"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US" sz="1200"/>
              <a:t>Ni</a:t>
            </a:r>
            <a:endParaRPr lang="en-IN" sz="1200"/>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Content Placeholder 2"/>
          <p:cNvSpPr>
            <a:spLocks noGrp="1"/>
          </p:cNvSpPr>
          <p:nvPr>
            <p:ph idx="1"/>
          </p:nvPr>
        </p:nvSpPr>
        <p:spPr/>
        <p:txBody>
          <a:bodyPr/>
          <a:lstStyle/>
          <a:p>
            <a:r>
              <a:rPr lang="en-US" sz="4800" smtClean="0"/>
              <a:t>Physical properties </a:t>
            </a:r>
          </a:p>
          <a:p>
            <a:pPr>
              <a:buFont typeface="Arial" charset="0"/>
              <a:buNone/>
            </a:pPr>
            <a:r>
              <a:rPr lang="en-US" smtClean="0"/>
              <a:t>		</a:t>
            </a:r>
            <a:r>
              <a:rPr lang="en-US" sz="4000" smtClean="0"/>
              <a:t>Dihydrogen is a colourless, odourless, tasteless</a:t>
            </a:r>
            <a:r>
              <a:rPr lang="en-IN" sz="4000" smtClean="0"/>
              <a:t>, combustible gas. It is lighter than air and insoluble in water. </a:t>
            </a:r>
            <a:endParaRPr lang="en-US" sz="4000" smtClean="0"/>
          </a:p>
        </p:txBody>
      </p:sp>
      <p:sp>
        <p:nvSpPr>
          <p:cNvPr id="12290" name="Title 1"/>
          <p:cNvSpPr>
            <a:spLocks noGrp="1"/>
          </p:cNvSpPr>
          <p:nvPr>
            <p:ph type="title"/>
          </p:nvPr>
        </p:nvSpPr>
        <p:spPr/>
        <p:txBody>
          <a:bodyPr>
            <a:normAutofit/>
          </a:bodyPr>
          <a:lstStyle/>
          <a:p>
            <a:r>
              <a:rPr lang="en-US" sz="4800" b="1" smtClean="0"/>
              <a:t>PROPERTIES OF DIHYDROGEN</a:t>
            </a:r>
            <a:endParaRPr lang="en-IN" sz="4800" b="1" smtClean="0"/>
          </a:p>
        </p:txBody>
      </p:sp>
    </p:spTree>
  </p:cSld>
  <p:clrMapOvr>
    <a:masterClrMapping/>
  </p:clrMapOvr>
  <p:transition spd="slow"/>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21</TotalTime>
  <Words>2183</Words>
  <Application>Microsoft Office PowerPoint</Application>
  <PresentationFormat>On-screen Show (4:3)</PresentationFormat>
  <Paragraphs>299</Paragraphs>
  <Slides>58</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58</vt:i4>
      </vt:variant>
    </vt:vector>
  </HeadingPairs>
  <TitlesOfParts>
    <vt:vector size="70" baseType="lpstr">
      <vt:lpstr>Calibri</vt:lpstr>
      <vt:lpstr>Arial</vt:lpstr>
      <vt:lpstr>Comic Sans MS</vt:lpstr>
      <vt:lpstr>Georgia</vt:lpstr>
      <vt:lpstr>Wingdings</vt:lpstr>
      <vt:lpstr>Adobe Caslon Pro Bold</vt:lpstr>
      <vt:lpstr>Viner Hand ITC</vt:lpstr>
      <vt:lpstr>Perpetua</vt:lpstr>
      <vt:lpstr>Times New Roman</vt:lpstr>
      <vt:lpstr>Waveform</vt:lpstr>
      <vt:lpstr>Equation</vt:lpstr>
      <vt:lpstr>ISIS/Draw Sketch</vt:lpstr>
      <vt:lpstr>HYDROGEN  UNIT 9</vt:lpstr>
      <vt:lpstr>HYDROGEN </vt:lpstr>
      <vt:lpstr>DISCOVERY</vt:lpstr>
      <vt:lpstr>     POSITION OF HYDROGEN IN THE PERIODIC TABLE</vt:lpstr>
      <vt:lpstr>Isotopes of Hydrogen</vt:lpstr>
      <vt:lpstr>PowerPoint Presentation</vt:lpstr>
      <vt:lpstr>Commercial Production of Dihydrogen</vt:lpstr>
      <vt:lpstr>PowerPoint Presentation</vt:lpstr>
      <vt:lpstr>PROPERTIES OF DIHYDROGEN</vt:lpstr>
      <vt:lpstr>PowerPoint Presentation</vt:lpstr>
      <vt:lpstr>PowerPoint Presentation</vt:lpstr>
      <vt:lpstr>USES OF DIHYDROGEN</vt:lpstr>
      <vt:lpstr>PowerPoint Presentation</vt:lpstr>
      <vt:lpstr>PowerPoint Presentation</vt:lpstr>
      <vt:lpstr>HYDRIDES </vt:lpstr>
      <vt:lpstr>PowerPoint Presentation</vt:lpstr>
      <vt:lpstr>IONIC HYDRIDES</vt:lpstr>
      <vt:lpstr>COVALENT HYDRIDES  </vt:lpstr>
      <vt:lpstr>PowerPoint Presentation</vt:lpstr>
      <vt:lpstr>ELECTRON DEFICIENT</vt:lpstr>
      <vt:lpstr>ELCTRON PRECISE HYDRIDES </vt:lpstr>
      <vt:lpstr>ELCTRON RICH HYDRIDES</vt:lpstr>
      <vt:lpstr>METALLIC HYDRIDES</vt:lpstr>
      <vt:lpstr>PowerPoint Presentation</vt:lpstr>
      <vt:lpstr>PowerPoint Presentation</vt:lpstr>
      <vt:lpstr>PowerPoint Presentation</vt:lpstr>
      <vt:lpstr>Natural occurrence:</vt:lpstr>
      <vt:lpstr>PowerPoint Presentation</vt:lpstr>
      <vt:lpstr>PowerPoint Presentation</vt:lpstr>
      <vt:lpstr>PowerPoint Presentation</vt:lpstr>
      <vt:lpstr>Physical properties</vt:lpstr>
      <vt:lpstr>PowerPoint Presentation</vt:lpstr>
      <vt:lpstr>PowerPoint Presentation</vt:lpstr>
      <vt:lpstr>PowerPoint Presentation</vt:lpstr>
      <vt:lpstr>PowerPoint Presentation</vt:lpstr>
      <vt:lpstr>PowerPoint Presentation</vt:lpstr>
      <vt:lpstr>PowerPoint Presentation</vt:lpstr>
      <vt:lpstr>HEAVY WATER, D20</vt:lpstr>
      <vt:lpstr>PowerPoint Presentation</vt:lpstr>
      <vt:lpstr>Hydrogen peroxide</vt:lpstr>
      <vt:lpstr>2. By electrolysis of 50% H2SO4</vt:lpstr>
      <vt:lpstr>3. By auto oxidation of 2-ethylanthraquinol</vt:lpstr>
      <vt:lpstr>Structure of hydrogen peroxide</vt:lpstr>
      <vt:lpstr>Oxidising properties</vt:lpstr>
      <vt:lpstr>Oxidising properties</vt:lpstr>
      <vt:lpstr>Reducing properties</vt:lpstr>
      <vt:lpstr>Reducing properties</vt:lpstr>
      <vt:lpstr>Acidic properties</vt:lpstr>
      <vt:lpstr>USES OF PEROXIDES</vt:lpstr>
      <vt:lpstr>Do you know?</vt:lpstr>
      <vt:lpstr>DID YOU KNOW?</vt:lpstr>
      <vt:lpstr>PowerPoint Presentation</vt:lpstr>
      <vt:lpstr>PowerPoint Presentation</vt:lpstr>
      <vt:lpstr>PowerPoint Presentation</vt:lpstr>
      <vt:lpstr>Solution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HYDROGEN  UNIT 9</dc:title>
  <dc:creator>CPPRASHANTH</dc:creator>
  <cp:lastModifiedBy>Manas</cp:lastModifiedBy>
  <cp:revision>5</cp:revision>
  <dcterms:created xsi:type="dcterms:W3CDTF">2012-03-22T06:34:05Z</dcterms:created>
  <dcterms:modified xsi:type="dcterms:W3CDTF">2012-08-19T10:51:48Z</dcterms:modified>
</cp:coreProperties>
</file>