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3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A4CC990-DFE0-4457-9ED8-B2A77CE9FE8F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A5D84BE-4848-4C1C-8F56-F3FC57F24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9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N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BD5DE7-F866-454B-B12D-FBF5738AD7DD}" type="slidenum">
              <a:rPr lang="en-IN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E3D7D2-D736-4617-981C-232DE63C6C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855F85-E68A-4AE6-BB5F-A1FDBF5393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3F38C7-9758-43A9-AF0C-2067A522B093}" type="datetimeFigureOut">
              <a:rPr lang="en-US" smtClean="0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7C30-8E4F-4B51-83BA-10682342B7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CF41F1-A0BC-4EB7-8960-33E6C7FAAC28}" type="datetimeFigureOut">
              <a:rPr lang="en-US" smtClean="0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A3AB6-CB97-4392-B412-4D146D8B97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C34F3-0BF3-4BE5-AB0E-59119282B271}" type="datetimeFigureOut">
              <a:rPr lang="en-US" smtClean="0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27F2-7750-4B60-936A-95E45E7532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B46BD4-AA06-4AFD-8488-FCE0589BA74E}" type="datetimeFigureOut">
              <a:rPr lang="en-US" smtClean="0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8D7D7-A2CD-4501-A3BA-9DE438D20B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1E3B2-673E-43F7-A976-C3EE8C2A8CD3}" type="datetimeFigureOut">
              <a:rPr lang="en-US" smtClean="0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2DDB0-88AB-4402-A6A3-49E944CBDC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E1E63-7904-429A-886D-D1EE8143D7FA}" type="datetimeFigureOut">
              <a:rPr lang="en-US" smtClean="0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A2745-3B7D-42EB-B615-C13067E3F5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93E331-276D-49C2-A136-0068468BF03C}" type="datetimeFigureOut">
              <a:rPr lang="en-US" smtClean="0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4E6E6-19DA-4F53-B0E9-AB78673AA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86D7E4-5241-4F53-9916-A0179D7C5A29}" type="datetimeFigureOut">
              <a:rPr lang="en-US" smtClean="0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DD7CF-7C01-4BC3-836C-5D50B9FD5E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E6231-8902-4D89-95A1-77CC98B377CB}" type="datetimeFigureOut">
              <a:rPr lang="en-US" smtClean="0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0AAB5-81D3-43E4-A54D-B8B2F15BC3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F6174-F9EA-44B8-A90B-FBD5A16008A7}" type="datetimeFigureOut">
              <a:rPr lang="en-US" smtClean="0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F8E0E-5EAC-447D-B7AE-39CFEF6BC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153936-3761-43D5-82FC-621CDCAEDC97}" type="datetimeFigureOut">
              <a:rPr lang="en-US" smtClean="0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9E32F-15EF-4280-8CA2-C3EAAC11D5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C944A90-B130-4BF0-AF89-8CA9575A3F94}" type="datetimeFigureOut">
              <a:rPr lang="en-US" smtClean="0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CEEDD2-A6E2-40D7-9B8F-BE8103AFCD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topics.com/elements/b-al/b-alf.htm#aluminum" TargetMode="External"/><Relationship Id="rId2" Type="http://schemas.openxmlformats.org/officeDocument/2006/relationships/hyperlink" Target="http://www.chemtopics.com/elements/b-al/b-alf.htm#bor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emtopics.com/elements/b-al/b-alf.htm#thallium" TargetMode="External"/><Relationship Id="rId5" Type="http://schemas.openxmlformats.org/officeDocument/2006/relationships/hyperlink" Target="http://www.chemtopics.com/elements/b-al/b-alf.htm#indium" TargetMode="External"/><Relationship Id="rId4" Type="http://schemas.openxmlformats.org/officeDocument/2006/relationships/hyperlink" Target="http://www.chemtopics.com/elements/b-al/b-alf.htm#galliu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smtClean="0">
                <a:latin typeface="AR BLANCA" pitchFamily="2" charset="0"/>
              </a:rPr>
              <a:t>The p-block elements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Made By – </a:t>
            </a:r>
            <a:r>
              <a:rPr lang="en-US" sz="2400" dirty="0" err="1" smtClean="0"/>
              <a:t>Manas</a:t>
            </a:r>
            <a:r>
              <a:rPr lang="en-US" sz="2400" dirty="0" smtClean="0"/>
              <a:t> </a:t>
            </a:r>
            <a:r>
              <a:rPr lang="en-US" sz="2400" dirty="0" err="1" smtClean="0"/>
              <a:t>Mahajan</a:t>
            </a:r>
            <a:endParaRPr 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3600" smtClean="0">
                <a:latin typeface="AR CENA" pitchFamily="2" charset="0"/>
              </a:rPr>
              <a:t>Here the first ionization enthalpies of these elements are less than corresponding value of s-block element.</a:t>
            </a:r>
          </a:p>
          <a:p>
            <a:pPr>
              <a:buFont typeface="Wingdings" pitchFamily="2" charset="2"/>
              <a:buNone/>
            </a:pPr>
            <a:r>
              <a:rPr lang="en-US" sz="3600" smtClean="0">
                <a:latin typeface="AR CENA" pitchFamily="2" charset="0"/>
              </a:rPr>
              <a:t>        This is because p-electrons are less penetrating and more shielded than s-electrons. </a:t>
            </a:r>
          </a:p>
          <a:p>
            <a:pPr>
              <a:buFont typeface="Wingdings" pitchFamily="2" charset="2"/>
              <a:buNone/>
            </a:pPr>
            <a:r>
              <a:rPr lang="en-US" sz="4000" smtClean="0">
                <a:latin typeface="AR CENA" pitchFamily="2" charset="0"/>
              </a:rPr>
              <a:t>    B        Al        Ga       In       Tl </a:t>
            </a:r>
          </a:p>
          <a:p>
            <a:pPr>
              <a:buFont typeface="Wingdings" pitchFamily="2" charset="2"/>
              <a:buNone/>
            </a:pPr>
            <a:r>
              <a:rPr lang="en-US" sz="4000" smtClean="0">
                <a:latin typeface="AR CENA" pitchFamily="2" charset="0"/>
              </a:rPr>
              <a:t>    801    577      579    558     589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>
                <a:latin typeface="AR CENA" pitchFamily="2" charset="0"/>
              </a:rPr>
              <a:t>Ionization enthalpy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4000" smtClean="0">
                <a:latin typeface="AR CENA" pitchFamily="2" charset="0"/>
              </a:rPr>
              <a:t>Down the group, electronegetivity first decreases from B to Al and then increases till thallium.</a:t>
            </a:r>
          </a:p>
          <a:p>
            <a:pPr>
              <a:buFont typeface="Wingdings" pitchFamily="2" charset="2"/>
              <a:buNone/>
            </a:pPr>
            <a:r>
              <a:rPr lang="en-US" sz="4000" smtClean="0">
                <a:latin typeface="AR CENA" pitchFamily="2" charset="0"/>
              </a:rPr>
              <a:t>         This is because of the difference in atomic sizes of elements.</a:t>
            </a:r>
          </a:p>
          <a:p>
            <a:pPr>
              <a:buFont typeface="Wingdings" pitchFamily="2" charset="2"/>
              <a:buNone/>
            </a:pPr>
            <a:r>
              <a:rPr lang="en-US" sz="4000" smtClean="0">
                <a:latin typeface="AR CENA" pitchFamily="2" charset="0"/>
              </a:rPr>
              <a:t>   B        Al         Ga          In        Tl</a:t>
            </a:r>
          </a:p>
          <a:p>
            <a:pPr>
              <a:buFont typeface="Wingdings" pitchFamily="2" charset="2"/>
              <a:buNone/>
            </a:pPr>
            <a:r>
              <a:rPr lang="en-US" sz="4000" smtClean="0">
                <a:latin typeface="AR CENA" pitchFamily="2" charset="0"/>
              </a:rPr>
              <a:t> 2.0     1.5        1.6          1.7       1.8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>
                <a:latin typeface="AR CENA" pitchFamily="2" charset="0"/>
              </a:rPr>
              <a:t>Electronegetivity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smtClean="0">
                <a:latin typeface="AR CENA" pitchFamily="2" charset="0"/>
              </a:rPr>
              <a:t>Boron is extremely hard and black in colored solid which exists in many allotropic form.</a:t>
            </a:r>
          </a:p>
          <a:p>
            <a:r>
              <a:rPr lang="en-US" sz="4000" u="sng" smtClean="0">
                <a:latin typeface="AR CENA" pitchFamily="2" charset="0"/>
              </a:rPr>
              <a:t>Density:-</a:t>
            </a:r>
            <a:r>
              <a:rPr lang="en-US" smtClean="0"/>
              <a:t> </a:t>
            </a:r>
            <a:r>
              <a:rPr lang="en-US" sz="3600" smtClean="0">
                <a:latin typeface="AR CENA" pitchFamily="2" charset="0"/>
              </a:rPr>
              <a:t>It increases from B to Tl due to increasing size of atom. </a:t>
            </a:r>
          </a:p>
          <a:p>
            <a:pPr>
              <a:buFont typeface="Wingdings" pitchFamily="2" charset="2"/>
              <a:buNone/>
            </a:pPr>
            <a:r>
              <a:rPr lang="en-US" sz="3600" smtClean="0">
                <a:latin typeface="AR CENA" pitchFamily="2" charset="0"/>
              </a:rPr>
              <a:t>               B          Al       Ga       In        Tl</a:t>
            </a:r>
          </a:p>
          <a:p>
            <a:pPr>
              <a:buFont typeface="Wingdings" pitchFamily="2" charset="2"/>
              <a:buNone/>
            </a:pPr>
            <a:r>
              <a:rPr lang="en-US" sz="3600" smtClean="0">
                <a:latin typeface="AR CENA" pitchFamily="2" charset="0"/>
              </a:rPr>
              <a:t>Density    2.35     2.70    5.90   7.31     11.85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>
                <a:latin typeface="AR CENA" pitchFamily="2" charset="0"/>
              </a:rPr>
              <a:t>Physical properties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r>
              <a:rPr lang="en-US" sz="4000" u="sng" smtClean="0">
                <a:latin typeface="AR CENA" pitchFamily="2" charset="0"/>
              </a:rPr>
              <a:t>Metallic character:-</a:t>
            </a:r>
            <a:r>
              <a:rPr lang="en-US" sz="3600" smtClean="0">
                <a:latin typeface="AR CENA" pitchFamily="2" charset="0"/>
              </a:rPr>
              <a:t>The elements of boron family are less metallic or electropositive as compared to group 2.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    </a:t>
            </a:r>
            <a:r>
              <a:rPr lang="en-US" sz="3600" smtClean="0">
                <a:latin typeface="AR CENA" pitchFamily="2" charset="0"/>
              </a:rPr>
              <a:t>On moving down the group, the metallic character increases initially from B to Al but decreases from Al to Tl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r>
              <a:rPr lang="en-US" sz="4000" u="sng" smtClean="0">
                <a:latin typeface="AR CENA" pitchFamily="2" charset="0"/>
              </a:rPr>
              <a:t>Oxidation states</a:t>
            </a:r>
            <a:r>
              <a:rPr lang="en-US" sz="4000" smtClean="0">
                <a:latin typeface="AR CENA" pitchFamily="2" charset="0"/>
              </a:rPr>
              <a:t>:-</a:t>
            </a:r>
            <a:r>
              <a:rPr lang="en-US" smtClean="0"/>
              <a:t> </a:t>
            </a:r>
            <a:r>
              <a:rPr lang="en-US" sz="3600" smtClean="0">
                <a:latin typeface="AR CENA" pitchFamily="2" charset="0"/>
              </a:rPr>
              <a:t>The elements of boron family have </a:t>
            </a:r>
            <a:r>
              <a:rPr lang="en-US" sz="3600" smtClean="0">
                <a:solidFill>
                  <a:srgbClr val="000000"/>
                </a:solidFill>
                <a:latin typeface="AR CENA" pitchFamily="2" charset="0"/>
                <a:cs typeface="Times New Roman" pitchFamily="18" charset="0"/>
              </a:rPr>
              <a:t>ns</a:t>
            </a:r>
            <a:r>
              <a:rPr lang="en-US" sz="3600" baseline="30000" smtClean="0">
                <a:solidFill>
                  <a:srgbClr val="000000"/>
                </a:solidFill>
                <a:latin typeface="AR CENA" pitchFamily="2" charset="0"/>
                <a:cs typeface="Times New Roman" pitchFamily="18" charset="0"/>
              </a:rPr>
              <a:t>2</a:t>
            </a:r>
            <a:r>
              <a:rPr lang="en-US" sz="3600" smtClean="0">
                <a:solidFill>
                  <a:srgbClr val="000000"/>
                </a:solidFill>
                <a:latin typeface="AR CENA" pitchFamily="2" charset="0"/>
                <a:cs typeface="Times New Roman" pitchFamily="18" charset="0"/>
              </a:rPr>
              <a:t>np</a:t>
            </a:r>
            <a:r>
              <a:rPr lang="en-US" sz="3600" baseline="30000" smtClean="0">
                <a:solidFill>
                  <a:srgbClr val="000000"/>
                </a:solidFill>
                <a:latin typeface="AR CENA" pitchFamily="2" charset="0"/>
                <a:cs typeface="Times New Roman" pitchFamily="18" charset="0"/>
              </a:rPr>
              <a:t>1 </a:t>
            </a:r>
            <a:r>
              <a:rPr lang="en-US" sz="3600" smtClean="0">
                <a:solidFill>
                  <a:srgbClr val="000000"/>
                </a:solidFill>
                <a:latin typeface="AR CENA" pitchFamily="2" charset="0"/>
                <a:cs typeface="Times New Roman" pitchFamily="18" charset="0"/>
              </a:rPr>
              <a:t> configuration which means that they have 3 valance electron available for bond formation. By loosing these electrons they are accepted to show +3 oxidation states in there compounds.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228600" y="2951163"/>
            <a:ext cx="9864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>
                <a:latin typeface="Copperplate Gothic Light" pitchFamily="34" charset="0"/>
                <a:cs typeface="Times New Roman" pitchFamily="18" charset="0"/>
              </a:rPr>
              <a:t>Chemical Properties Of Group 13 </a:t>
            </a:r>
            <a:endParaRPr lang="en-IN" sz="3600" b="1">
              <a:latin typeface="Copperplate Gothic Light" pitchFamily="34" charset="0"/>
              <a:cs typeface="Times New Roman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1)Group 13 elements and their uses</a:t>
            </a:r>
          </a:p>
          <a:p>
            <a:pPr>
              <a:buFont typeface="Arial" charset="0"/>
              <a:buNone/>
            </a:pPr>
            <a:r>
              <a:rPr lang="en-US" smtClean="0"/>
              <a:t>2)Boron –       Electronic structure</a:t>
            </a:r>
          </a:p>
          <a:p>
            <a:pPr>
              <a:buFont typeface="Arial" charset="0"/>
              <a:buNone/>
            </a:pPr>
            <a:r>
              <a:rPr lang="en-US" smtClean="0"/>
              <a:t>                     Chemical properties</a:t>
            </a:r>
          </a:p>
          <a:p>
            <a:pPr>
              <a:buFont typeface="Arial" charset="0"/>
              <a:buNone/>
            </a:pPr>
            <a:r>
              <a:rPr lang="en-US" smtClean="0"/>
              <a:t>3)Aluminium- Structure and properties</a:t>
            </a:r>
          </a:p>
          <a:p>
            <a:pPr>
              <a:buFont typeface="Arial" charset="0"/>
              <a:buNone/>
            </a:pPr>
            <a:r>
              <a:rPr lang="en-US" smtClean="0"/>
              <a:t>4) Equations</a:t>
            </a:r>
          </a:p>
          <a:p>
            <a:pPr>
              <a:buFont typeface="Arial" charset="0"/>
              <a:buNone/>
            </a:pPr>
            <a:r>
              <a:rPr lang="en-US" smtClean="0"/>
              <a:t>5) Concluion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0" y="2343150"/>
            <a:ext cx="7239000" cy="4846638"/>
          </a:xfrm>
        </p:spPr>
        <p:txBody>
          <a:bodyPr/>
          <a:lstStyle/>
          <a:p>
            <a:r>
              <a:rPr lang="en-US" smtClean="0"/>
              <a:t>Boron – glasses, ceramics and agriculture</a:t>
            </a:r>
          </a:p>
          <a:p>
            <a:r>
              <a:rPr lang="en-US" smtClean="0"/>
              <a:t>Aluminum – electrical devices and construction materials</a:t>
            </a:r>
          </a:p>
          <a:p>
            <a:r>
              <a:rPr lang="en-US" smtClean="0"/>
              <a:t>Gallium – amplifiers, solar cells and satellites</a:t>
            </a:r>
          </a:p>
          <a:p>
            <a:r>
              <a:rPr lang="en-US" smtClean="0"/>
              <a:t>Indium – coatings and alloys</a:t>
            </a:r>
          </a:p>
          <a:p>
            <a:r>
              <a:rPr lang="en-US" smtClean="0"/>
              <a:t>Thallium – photo electric cell, and toxics</a:t>
            </a:r>
            <a:endParaRPr lang="en-IN" smtClean="0"/>
          </a:p>
        </p:txBody>
      </p:sp>
      <p:sp>
        <p:nvSpPr>
          <p:cNvPr id="1844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8" y="6191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38150"/>
            <a:ext cx="25622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90550"/>
            <a:ext cx="214312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797425"/>
            <a:ext cx="202565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2330450"/>
            <a:ext cx="14859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Electronic structure – 1s</a:t>
            </a:r>
            <a:r>
              <a:rPr lang="en-US" baseline="30000" dirty="0" smtClean="0"/>
              <a:t>2</a:t>
            </a:r>
            <a:r>
              <a:rPr lang="en-US" dirty="0" smtClean="0"/>
              <a:t> 2s</a:t>
            </a:r>
            <a:r>
              <a:rPr lang="en-US" baseline="30000" dirty="0" smtClean="0"/>
              <a:t>2</a:t>
            </a:r>
            <a:r>
              <a:rPr lang="en-US" dirty="0" smtClean="0"/>
              <a:t> 2p</a:t>
            </a:r>
            <a:r>
              <a:rPr lang="en-US" baseline="30000" dirty="0" smtClean="0"/>
              <a:t>1</a:t>
            </a:r>
            <a:r>
              <a:rPr lang="en-US" dirty="0" smtClean="0"/>
              <a:t> Atomic radius – 90 pm.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Due to this relatively small size of boron, the sum of its first three ionization enthalpies is very high.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prevents it to form 3+ ions and forces it to form only covalent compounds.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trivalent state, boron can be called as electron deficient as it will have only 6 electrons in its outer most orbit. Thus, Boron has a tendency to accept a lone pair of electrons from another compound to become stable.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property also makes the compound a Lewis acid.</a:t>
            </a:r>
            <a:endParaRPr lang="en-IN" dirty="0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Boron</a:t>
            </a:r>
            <a:endParaRPr lang="en-IN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38" y="2428875"/>
            <a:ext cx="7239000" cy="48466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It is unreactive in crystalline form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However, amorphous boron on heating in air forms B</a:t>
            </a:r>
            <a:r>
              <a:rPr lang="en-US" sz="2000" dirty="0" smtClean="0"/>
              <a:t>2</a:t>
            </a:r>
            <a:r>
              <a:rPr lang="en-US" dirty="0" smtClean="0"/>
              <a:t>0</a:t>
            </a:r>
            <a:r>
              <a:rPr lang="en-US" sz="2000" dirty="0" smtClean="0"/>
              <a:t>3</a:t>
            </a:r>
            <a:r>
              <a:rPr lang="en-US" dirty="0" smtClean="0"/>
              <a:t>.It reacts with di nitrogen </a:t>
            </a:r>
            <a:r>
              <a:rPr lang="en-US" dirty="0"/>
              <a:t>at high temperatures </a:t>
            </a:r>
            <a:r>
              <a:rPr lang="en-US" dirty="0" smtClean="0"/>
              <a:t>to </a:t>
            </a:r>
            <a:r>
              <a:rPr lang="en-US" dirty="0"/>
              <a:t>form nitrides.</a:t>
            </a:r>
            <a:endParaRPr lang="en-IN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</a:t>
            </a:r>
            <a:r>
              <a:rPr lang="en-US" sz="2000" dirty="0" smtClean="0"/>
              <a:t>2</a:t>
            </a:r>
            <a:r>
              <a:rPr lang="en-US" dirty="0" smtClean="0"/>
              <a:t>O</a:t>
            </a:r>
            <a:r>
              <a:rPr lang="en-US" sz="2000" dirty="0" smtClean="0"/>
              <a:t>3</a:t>
            </a:r>
            <a:r>
              <a:rPr lang="en-US" dirty="0" smtClean="0"/>
              <a:t> is acidic and reacts with basic oxides forming metal borates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It does not react with acids and alkanes.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dirty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22479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04813"/>
            <a:ext cx="439261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762000"/>
            <a:ext cx="8839200" cy="59436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r>
              <a:rPr lang="en-US" smtClean="0">
                <a:latin typeface="AR BLANCA" pitchFamily="2" charset="0"/>
                <a:cs typeface="Aharoni" pitchFamily="2" charset="-79"/>
              </a:rPr>
              <a:t>Position of p-block in periodic table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Sum of the first three ionization enthalpies is less, as compared to Boron. Thus, it due to the easy tendency to lose electrons It is able to form Al 3+.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other elements, due to poor shielding effect of d and f orbitals, the nucleus holds the outer most s electrons tightly. Thus, only p bonding may be available for bonding.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all 3 elements, both +1 and +3 oxidation states are seen.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compounds in +1 state are more ionic than those in +3 state.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Aluminum and other group 13 elements</a:t>
            </a:r>
            <a:endParaRPr lang="en-IN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404813"/>
            <a:ext cx="7239000" cy="4846637"/>
          </a:xfrm>
        </p:spPr>
        <p:txBody>
          <a:bodyPr/>
          <a:lstStyle/>
          <a:p>
            <a:r>
              <a:rPr lang="en-US" smtClean="0"/>
              <a:t>Aluminum forms a very thin oxide layer. With di nitrogen at high temperatures they form nitrides.</a:t>
            </a:r>
          </a:p>
          <a:p>
            <a:r>
              <a:rPr lang="en-US" smtClean="0"/>
              <a:t>It dissolves in mineral acids and aqueous alkalies and thus show amphoteric character.</a:t>
            </a:r>
          </a:p>
          <a:p>
            <a:r>
              <a:rPr lang="en-US" smtClean="0"/>
              <a:t>All the group 13 elements except thallium show reactivity towards halogens.</a:t>
            </a:r>
          </a:p>
          <a:p>
            <a:endParaRPr lang="en-IN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2588" cy="4525963"/>
          </a:xfrm>
        </p:spPr>
        <p:txBody>
          <a:bodyPr/>
          <a:lstStyle/>
          <a:p>
            <a:r>
              <a:rPr lang="en-US" dirty="0" smtClean="0"/>
              <a:t>2E(s) + 3O</a:t>
            </a:r>
            <a:r>
              <a:rPr lang="en-US" baseline="-25000" dirty="0" smtClean="0"/>
              <a:t>2</a:t>
            </a:r>
            <a:r>
              <a:rPr lang="en-US" dirty="0" smtClean="0"/>
              <a:t>(g)                  2E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2E (s) + N</a:t>
            </a:r>
            <a:r>
              <a:rPr lang="en-US" baseline="-25000" dirty="0" smtClean="0"/>
              <a:t>2</a:t>
            </a:r>
            <a:r>
              <a:rPr lang="en-US" dirty="0" smtClean="0"/>
              <a:t>(g)                    2EN(s)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                                     [ E = element ]</a:t>
            </a:r>
          </a:p>
          <a:p>
            <a:r>
              <a:rPr lang="en-US" dirty="0" smtClean="0"/>
              <a:t>2Al(s) + 6HCl (</a:t>
            </a:r>
            <a:r>
              <a:rPr lang="en-US" dirty="0" err="1" smtClean="0"/>
              <a:t>aq</a:t>
            </a:r>
            <a:r>
              <a:rPr lang="en-US" dirty="0" smtClean="0"/>
              <a:t>)              2Al</a:t>
            </a:r>
            <a:r>
              <a:rPr lang="en-US" baseline="30000" dirty="0" smtClean="0"/>
              <a:t>3+(</a:t>
            </a:r>
            <a:r>
              <a:rPr lang="en-US" dirty="0" err="1" smtClean="0"/>
              <a:t>aq</a:t>
            </a:r>
            <a:r>
              <a:rPr lang="en-US" dirty="0" smtClean="0"/>
              <a:t>) + 6Cl</a:t>
            </a:r>
            <a:r>
              <a:rPr lang="en-US" baseline="30000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+ 3H</a:t>
            </a:r>
            <a:r>
              <a:rPr lang="en-US" baseline="-25000" dirty="0" smtClean="0"/>
              <a:t>2(</a:t>
            </a:r>
            <a:r>
              <a:rPr lang="en-US" dirty="0" smtClean="0"/>
              <a:t>g) </a:t>
            </a:r>
          </a:p>
          <a:p>
            <a:endParaRPr lang="en-US" dirty="0" smtClean="0"/>
          </a:p>
          <a:p>
            <a:r>
              <a:rPr lang="en-US" dirty="0" smtClean="0"/>
              <a:t>2E(s) + 3X</a:t>
            </a:r>
            <a:r>
              <a:rPr lang="en-US" baseline="-25000" dirty="0" smtClean="0"/>
              <a:t>2</a:t>
            </a:r>
            <a:r>
              <a:rPr lang="en-US" dirty="0" smtClean="0"/>
              <a:t>(g)                    2EX</a:t>
            </a:r>
            <a:r>
              <a:rPr lang="en-US" baseline="-25000" dirty="0" smtClean="0"/>
              <a:t>3</a:t>
            </a:r>
            <a:r>
              <a:rPr lang="en-US" dirty="0" smtClean="0"/>
              <a:t> (s)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15393" y="1828800"/>
            <a:ext cx="14398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366378" y="2286000"/>
            <a:ext cx="18811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31511" y="3200400"/>
            <a:ext cx="12239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515393" y="4038600"/>
            <a:ext cx="18002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have learnt the far and wide reaching applications of all the group 13 elements.</a:t>
            </a:r>
          </a:p>
          <a:p>
            <a:r>
              <a:rPr lang="en-US" smtClean="0"/>
              <a:t> We learnt the chemical properties of boron, and aluminium in detail, how they form compounds with other elements their structures; and their reactivity with certain substances.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71688"/>
            <a:ext cx="8229600" cy="904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Copperplate Gothic Light" pitchFamily="34" charset="0"/>
              </a:rPr>
              <a:t>BORON AND  ITS COMPOUNDS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357188" y="115888"/>
            <a:ext cx="8501062" cy="732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IN"/>
          </a:p>
          <a:p>
            <a:pPr algn="just"/>
            <a:r>
              <a:rPr lang="en-IN" sz="3200" b="1"/>
              <a:t>                          1.Borax</a:t>
            </a:r>
          </a:p>
          <a:p>
            <a:pPr algn="just"/>
            <a:r>
              <a:rPr lang="en-IN" sz="2800"/>
              <a:t>It is the most important compound of boron. It is a white crystalline solid of formula Na2B4O7⋅10H2O. Borax dissolves in water to give an alkaline solution.</a:t>
            </a:r>
          </a:p>
          <a:p>
            <a:pPr algn="just"/>
            <a:r>
              <a:rPr lang="en-IN" sz="2800"/>
              <a:t>    Na2B4O7 + 7H2O → 2NaOH + 4H3BO3</a:t>
            </a:r>
          </a:p>
          <a:p>
            <a:pPr algn="just"/>
            <a:r>
              <a:rPr lang="en-IN" sz="2800"/>
              <a:t>                                                 Orthoboric acid</a:t>
            </a:r>
          </a:p>
          <a:p>
            <a:pPr algn="just"/>
            <a:endParaRPr lang="en-IN" sz="2800"/>
          </a:p>
          <a:p>
            <a:pPr algn="just"/>
            <a:r>
              <a:rPr lang="en-IN" sz="2800"/>
              <a:t>On heating, borax first loses water molecules and swells up. On further heating it turns into a transparent liquid, which solidifies into glass like material known as borax bead.</a:t>
            </a:r>
          </a:p>
          <a:p>
            <a:pPr algn="just"/>
            <a:r>
              <a:rPr lang="en-IN" sz="2800"/>
              <a:t>Na2B4O7.10H2O⎯⎯</a:t>
            </a:r>
            <a:r>
              <a:rPr lang="el-GR" sz="2800"/>
              <a:t>Δ→</a:t>
            </a:r>
            <a:r>
              <a:rPr lang="en-IN" sz="2800"/>
              <a:t>Na2B4O7</a:t>
            </a:r>
            <a:r>
              <a:rPr lang="el-GR" sz="2800"/>
              <a:t>⎯⎯Δ →2</a:t>
            </a:r>
            <a:r>
              <a:rPr lang="en-IN" sz="2800"/>
              <a:t>NaBO2+ B2O3</a:t>
            </a:r>
          </a:p>
          <a:p>
            <a:pPr algn="just"/>
            <a:r>
              <a:rPr lang="en-IN" sz="2800"/>
              <a:t>                                 sodium metaborate       </a:t>
            </a:r>
          </a:p>
          <a:p>
            <a:pPr algn="just"/>
            <a:r>
              <a:rPr lang="en-IN" sz="2800"/>
              <a:t>                                                                         </a:t>
            </a:r>
          </a:p>
          <a:p>
            <a:pPr algn="just"/>
            <a:r>
              <a:rPr lang="en-IN" sz="2800"/>
              <a:t>                                                                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285750" y="357188"/>
            <a:ext cx="8643938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IN" sz="3200" b="1"/>
              <a:t>                  2.Orthoboric acid</a:t>
            </a:r>
          </a:p>
          <a:p>
            <a:pPr algn="just"/>
            <a:endParaRPr lang="en-IN"/>
          </a:p>
          <a:p>
            <a:pPr algn="just"/>
            <a:r>
              <a:rPr lang="en-IN" sz="2800"/>
              <a:t> Orthoboric acid, H3BO3 is a white crystalline solid,   with soapy touch. It is sparingly soluble in water but highly soluble in hot water. </a:t>
            </a:r>
          </a:p>
          <a:p>
            <a:pPr algn="just"/>
            <a:r>
              <a:rPr lang="en-IN" sz="2800"/>
              <a:t>It can be prepared by acidifying an aqueous solution of borax.</a:t>
            </a:r>
          </a:p>
          <a:p>
            <a:pPr algn="just"/>
            <a:r>
              <a:rPr lang="pt-BR" sz="2800"/>
              <a:t>        Na2B4O7 + 2HCl + 5H2O → 2NaCl + 4B(OH)3</a:t>
            </a:r>
          </a:p>
          <a:p>
            <a:r>
              <a:rPr lang="en-IN" sz="2800"/>
              <a:t> It has a layer structure in which planar BO3 units are joined by hydrogen bonds .</a:t>
            </a:r>
          </a:p>
          <a:p>
            <a:r>
              <a:rPr lang="en-IN" sz="2800"/>
              <a:t>Boric acid is a weak monobasic acid. It is not a protonic acid but acts as a Lewis acid by accepting electrons from a hydroxyl ion:</a:t>
            </a:r>
          </a:p>
          <a:p>
            <a:r>
              <a:rPr lang="en-IN" sz="2800"/>
              <a:t>              B(OH)3 + 2HOH → [B(OH)4]– + H3O+</a:t>
            </a:r>
          </a:p>
          <a:p>
            <a:endParaRPr lang="en-US" sz="2800"/>
          </a:p>
          <a:p>
            <a:endParaRPr lang="en-US" sz="2800"/>
          </a:p>
          <a:p>
            <a:endParaRPr lang="en-IN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0" y="26988"/>
            <a:ext cx="8858250" cy="680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IN" sz="2800"/>
              <a:t>   On heating, orthoboric acid above 370K forms              metaboric acid , HBO2 which on further</a:t>
            </a:r>
          </a:p>
          <a:p>
            <a:r>
              <a:rPr lang="en-IN" sz="2800"/>
              <a:t>   heating yields boric oxide, B2O3.</a:t>
            </a:r>
          </a:p>
          <a:p>
            <a:r>
              <a:rPr lang="en-IN" sz="2800"/>
              <a:t>                      H3BO3</a:t>
            </a:r>
            <a:r>
              <a:rPr lang="el-GR" sz="2800"/>
              <a:t>⎯Δ→ </a:t>
            </a:r>
            <a:r>
              <a:rPr lang="en-IN" sz="2800"/>
              <a:t>HBO2</a:t>
            </a:r>
            <a:r>
              <a:rPr lang="el-GR" sz="2800"/>
              <a:t>⎯Δ→ </a:t>
            </a:r>
            <a:r>
              <a:rPr lang="en-IN" sz="2800"/>
              <a:t>B2O3</a:t>
            </a:r>
          </a:p>
          <a:p>
            <a:r>
              <a:rPr lang="en-IN" sz="3200" b="1"/>
              <a:t>            3.Diborane, B2H6</a:t>
            </a:r>
          </a:p>
          <a:p>
            <a:r>
              <a:rPr lang="en-IN" sz="2800"/>
              <a:t>   The simplest boron hydride known, is diborane. It is      prepared by treating boron trifluoride with LiAlH4 in    diethyl ether .</a:t>
            </a:r>
          </a:p>
          <a:p>
            <a:r>
              <a:rPr lang="en-IN" sz="2800"/>
              <a:t>               4BF3 + 3 LiAlH4 → 2B2H6 + 3LiF + 3AlF3</a:t>
            </a:r>
          </a:p>
          <a:p>
            <a:r>
              <a:rPr lang="en-IN" sz="2800"/>
              <a:t> A convenient laboratory method for the preparation of diborane involves the oxidation of sodium boron hydride with iodine </a:t>
            </a:r>
          </a:p>
          <a:p>
            <a:r>
              <a:rPr lang="en-IN" sz="2800"/>
              <a:t>                </a:t>
            </a:r>
            <a:r>
              <a:rPr lang="pt-BR" sz="2800"/>
              <a:t>2NaBH4 + I2 → B2H6 + 2NaI + H2</a:t>
            </a:r>
          </a:p>
          <a:p>
            <a:r>
              <a:rPr lang="en-IN" sz="2800"/>
              <a:t> </a:t>
            </a:r>
            <a:r>
              <a:rPr lang="en-IN" sz="2000"/>
              <a:t>Diborane is produced on an industrial scale by the reaction of BF3 with sodium hydride.</a:t>
            </a:r>
          </a:p>
          <a:p>
            <a:r>
              <a:rPr lang="en-IN" sz="2000"/>
              <a:t>                 2BF +6NaH ⎯4⎯50K⎯→B H +6NaF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428625" y="714375"/>
            <a:ext cx="87153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IN" sz="2400"/>
          </a:p>
          <a:p>
            <a:r>
              <a:rPr lang="en-US" sz="3200"/>
              <a:t>         PROPERTIES OF DIBORANE.</a:t>
            </a:r>
            <a:endParaRPr lang="en-IN" sz="3200"/>
          </a:p>
          <a:p>
            <a:r>
              <a:rPr lang="en-IN" sz="2800"/>
              <a:t>1.Diborane is a colourless, highly toxic gas with a b.p. of 180 K. </a:t>
            </a:r>
          </a:p>
          <a:p>
            <a:endParaRPr lang="en-IN" sz="2800"/>
          </a:p>
          <a:p>
            <a:r>
              <a:rPr lang="en-IN" sz="2800"/>
              <a:t>2.Diborane catches fire spontaneously upon exposure to air. It burns in oxygen releasing an enormous amount of </a:t>
            </a:r>
            <a:r>
              <a:rPr lang="en-US" sz="2800"/>
              <a:t>energy.</a:t>
            </a:r>
            <a:endParaRPr lang="pl-PL" sz="2800"/>
          </a:p>
          <a:p>
            <a:endParaRPr lang="en-IN" sz="2800"/>
          </a:p>
          <a:p>
            <a:r>
              <a:rPr lang="en-IN" sz="2800"/>
              <a:t>3.Reaction of ammonia with diborane gives initially B2H6.2NH3 , further heating gives borazine, B3N3H6 known as “inorganic benzene” .</a:t>
            </a:r>
          </a:p>
          <a:p>
            <a:r>
              <a:rPr lang="en-IN" sz="280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571500" y="714375"/>
            <a:ext cx="81438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IN" sz="2800"/>
              <a:t>The structure of diborane is shown below . The four terminal hydrogen atoms and the two boron atoms lie in one plane. Above and below this plane, there are two bridging hydrogen atoms. The four terminal B-H bonds are regular two centre-two electron bonds while the two bridge (B-H-B) bonds are different and can be described in terms of three centre two </a:t>
            </a:r>
            <a:r>
              <a:rPr lang="en-US" sz="2800"/>
              <a:t>Electron bond.  </a:t>
            </a:r>
            <a:endParaRPr lang="en-IN" sz="2800"/>
          </a:p>
          <a:p>
            <a:r>
              <a:rPr lang="en-US" sz="2800"/>
              <a:t>                                                                                                  </a:t>
            </a:r>
            <a:r>
              <a:rPr lang="pt-BR" sz="2800">
                <a:sym typeface="Wingdings" pitchFamily="2" charset="2"/>
              </a:rPr>
              <a:t>                                     </a:t>
            </a:r>
            <a:endParaRPr lang="en-IN" sz="2800"/>
          </a:p>
          <a:p>
            <a:endParaRPr lang="en-IN" sz="2800"/>
          </a:p>
        </p:txBody>
      </p:sp>
      <p:pic>
        <p:nvPicPr>
          <p:cNvPr id="30723" name="Picture 2" descr="http://t2.gstatic.com/images?q=tbn:ANd9GcSg9w3qVWa7MDRGYFMYBaJptblwYVlTY_92OA6ADnSbn0P4jE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3857625"/>
            <a:ext cx="5286375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763000" cy="4572000"/>
          </a:xfrm>
        </p:spPr>
        <p:txBody>
          <a:bodyPr/>
          <a:lstStyle/>
          <a:p>
            <a:r>
              <a:rPr lang="en-US" sz="4000" smtClean="0">
                <a:latin typeface="AR BERKLEY" pitchFamily="2" charset="0"/>
                <a:cs typeface="Aharoni" pitchFamily="2" charset="-79"/>
              </a:rPr>
              <a:t>p-block elements are the elements in which the last electron enters ‘</a:t>
            </a:r>
            <a:r>
              <a:rPr lang="en-US" sz="4400" b="1" smtClean="0">
                <a:latin typeface="AR BERKLEY" pitchFamily="2" charset="0"/>
                <a:cs typeface="Aharoni" pitchFamily="2" charset="-79"/>
              </a:rPr>
              <a:t>np</a:t>
            </a:r>
            <a:r>
              <a:rPr lang="en-US" sz="4000" smtClean="0">
                <a:latin typeface="AR BERKLEY" pitchFamily="2" charset="0"/>
                <a:cs typeface="Aharoni" pitchFamily="2" charset="-79"/>
              </a:rPr>
              <a:t>’ orbital which include six groups of elements i.e. group 13 to 18 boron family, carbon family, pnicogens, chalcogens, halogens and noble gases.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smtClean="0">
                <a:latin typeface="AR BLANCA" pitchFamily="2" charset="0"/>
              </a:rPr>
              <a:t>What are p-block elements?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285750" y="357188"/>
            <a:ext cx="8643938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IN" b="1"/>
              <a:t>                        USES OF BORON AND ALUMINIUM</a:t>
            </a:r>
          </a:p>
          <a:p>
            <a:r>
              <a:rPr lang="en-IN" b="1"/>
              <a:t>                         AND THEIR COMPOUNDS</a:t>
            </a:r>
          </a:p>
          <a:p>
            <a:endParaRPr lang="en-IN"/>
          </a:p>
          <a:p>
            <a:r>
              <a:rPr lang="en-US" sz="2800"/>
              <a:t>      BORON</a:t>
            </a:r>
            <a:endParaRPr lang="en-IN" sz="2800"/>
          </a:p>
          <a:p>
            <a:endParaRPr lang="en-IN"/>
          </a:p>
          <a:p>
            <a:r>
              <a:rPr lang="en-IN" sz="2000" b="1"/>
              <a:t>   Boron has low density and very low electrical conductivity, finds many</a:t>
            </a:r>
          </a:p>
          <a:p>
            <a:r>
              <a:rPr lang="en-IN" sz="2000" b="1"/>
              <a:t>   applications. </a:t>
            </a:r>
          </a:p>
          <a:p>
            <a:endParaRPr lang="en-IN" sz="2000" b="1"/>
          </a:p>
          <a:p>
            <a:r>
              <a:rPr lang="en-IN" sz="2000" b="1"/>
              <a:t>   1.Boron fibres are used in making bullet-proof vest and light material for aircraft . </a:t>
            </a:r>
          </a:p>
          <a:p>
            <a:endParaRPr lang="en-IN" sz="2000" b="1"/>
          </a:p>
          <a:p>
            <a:r>
              <a:rPr lang="en-IN" sz="2000" b="1"/>
              <a:t>   2.The boron-10 isotope has high ability to absorb neutrons and there f          metal borides are used in nuclear industry as protective shields and   control rods.</a:t>
            </a:r>
          </a:p>
          <a:p>
            <a:endParaRPr lang="en-IN" sz="2000" b="1"/>
          </a:p>
          <a:p>
            <a:r>
              <a:rPr lang="en-IN" sz="2000" b="1"/>
              <a:t>   3. The main industrial application of borax and boric acid is in the   manufacture of heat resistant glasses like glass-wool and fibreglass. </a:t>
            </a:r>
          </a:p>
          <a:p>
            <a:endParaRPr lang="en-IN" sz="2000" b="1"/>
          </a:p>
          <a:p>
            <a:r>
              <a:rPr lang="en-IN" sz="2000" b="1"/>
              <a:t>   4.Borax  is used as a constituent of medicinal soaps. An aqueous solution of  orthoboric acid is generally used as a mild antiseptic.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954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sz="3200" dirty="0"/>
              <a:t> </a:t>
            </a:r>
            <a:r>
              <a:rPr lang="en-US" sz="3200" b="1" dirty="0" smtClean="0"/>
              <a:t>ALUMINIUM</a:t>
            </a:r>
            <a:endParaRPr lang="en-IN" sz="3200" b="1" dirty="0"/>
          </a:p>
          <a:p>
            <a:endParaRPr lang="en-IN" dirty="0"/>
          </a:p>
          <a:p>
            <a:r>
              <a:rPr lang="en-IN" sz="2800" dirty="0"/>
              <a:t>   1.Aluminium is a bright silvery-white metal. It has a high electrical and   thermal conductivity. </a:t>
            </a:r>
          </a:p>
          <a:p>
            <a:r>
              <a:rPr lang="en-IN" sz="2800" dirty="0"/>
              <a:t> </a:t>
            </a:r>
          </a:p>
          <a:p>
            <a:r>
              <a:rPr lang="en-IN" sz="2800" dirty="0"/>
              <a:t>   2.It forms alloys with Cu, </a:t>
            </a:r>
            <a:r>
              <a:rPr lang="en-IN" sz="2800" dirty="0" err="1"/>
              <a:t>Mn</a:t>
            </a:r>
            <a:r>
              <a:rPr lang="en-IN" sz="2800" dirty="0"/>
              <a:t>, Mg, Si and Zn. Aluminium and its alloys can   be given shapes of pipe, tubes, rods, wires, plates or foils and, therefore,   find uses in packing, utensil making,</a:t>
            </a:r>
          </a:p>
          <a:p>
            <a:r>
              <a:rPr lang="en-IN" sz="2800" dirty="0"/>
              <a:t>construction, aeroplane and transportation industry. </a:t>
            </a:r>
          </a:p>
          <a:p>
            <a:endParaRPr lang="en-IN" sz="2800" dirty="0"/>
          </a:p>
          <a:p>
            <a:r>
              <a:rPr lang="en-IN" sz="2800" dirty="0"/>
              <a:t>   3.The use of aluminium and its compounds for domestic purposes is now reduced considerably because of their toxic nature.</a:t>
            </a:r>
          </a:p>
          <a:p>
            <a:r>
              <a:rPr lang="en-US" sz="2800" dirty="0"/>
              <a:t>                                             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          </a:t>
            </a:r>
            <a:endParaRPr lang="en-IN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0198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r>
              <a:rPr lang="en-US" sz="3600" b="1" smtClean="0">
                <a:solidFill>
                  <a:srgbClr val="7030A0"/>
                </a:solidFill>
                <a:latin typeface="Copperplate Gothic Light" pitchFamily="34" charset="0"/>
              </a:rPr>
              <a:t>GROUP 14 ELEMENTS</a:t>
            </a:r>
          </a:p>
          <a:p>
            <a:pPr algn="ctr">
              <a:buFont typeface="Arial" charset="0"/>
              <a:buNone/>
            </a:pPr>
            <a:endParaRPr lang="en-US" sz="2800" b="1" smtClean="0"/>
          </a:p>
          <a:p>
            <a:pPr algn="ctr">
              <a:buFont typeface="Arial" charset="0"/>
              <a:buNone/>
            </a:pPr>
            <a:endParaRPr lang="en-US" sz="2800" b="1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04800"/>
            <a:ext cx="7543800" cy="685800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 b="1" u="sng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0198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b="1" u="sng" smtClean="0">
                <a:solidFill>
                  <a:srgbClr val="C00000"/>
                </a:solidFill>
              </a:rPr>
              <a:t>PRESENTATION   OVERVIEW</a:t>
            </a:r>
            <a:endParaRPr lang="en-US" smtClean="0"/>
          </a:p>
          <a:p>
            <a:pPr algn="ctr">
              <a:buFont typeface="Arial" charset="0"/>
              <a:buNone/>
            </a:pPr>
            <a:endParaRPr lang="en-US" sz="2800" b="1" smtClean="0"/>
          </a:p>
          <a:p>
            <a:pPr algn="ctr">
              <a:buFont typeface="Arial" charset="0"/>
              <a:buNone/>
            </a:pPr>
            <a:r>
              <a:rPr lang="en-US" sz="2800" b="1" smtClean="0"/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04800"/>
            <a:ext cx="7543800" cy="685800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 b="1" u="sng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04800" y="949325"/>
            <a:ext cx="85344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>
                <a:solidFill>
                  <a:srgbClr val="0066FF"/>
                </a:solidFill>
                <a:latin typeface="Arial" charset="0"/>
              </a:rPr>
              <a:t> MODERN PERIODIC TABLE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>
                <a:solidFill>
                  <a:srgbClr val="0066FF"/>
                </a:solidFill>
                <a:latin typeface="Arial" charset="0"/>
              </a:rPr>
              <a:t> GROUP 14 ELEMENTS: THE CARBON FAMILY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>
                <a:solidFill>
                  <a:srgbClr val="0066FF"/>
                </a:solidFill>
                <a:latin typeface="Arial" charset="0"/>
              </a:rPr>
              <a:t> CARBON &amp; ITS USES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>
                <a:solidFill>
                  <a:srgbClr val="0066FF"/>
                </a:solidFill>
                <a:latin typeface="Arial" charset="0"/>
              </a:rPr>
              <a:t> SILCON &amp; ITS USES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>
                <a:solidFill>
                  <a:srgbClr val="0066FF"/>
                </a:solidFill>
                <a:latin typeface="Arial" charset="0"/>
              </a:rPr>
              <a:t> GERMNIUM &amp; USES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>
                <a:solidFill>
                  <a:srgbClr val="0066FF"/>
                </a:solidFill>
                <a:latin typeface="Arial" charset="0"/>
              </a:rPr>
              <a:t> TIN &amp; ITS USES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>
                <a:solidFill>
                  <a:srgbClr val="0066FF"/>
                </a:solidFill>
                <a:latin typeface="Arial" charset="0"/>
              </a:rPr>
              <a:t> LEAD &amp; ITS USES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>
                <a:solidFill>
                  <a:srgbClr val="0066FF"/>
                </a:solidFill>
                <a:latin typeface="Arial" charset="0"/>
              </a:rPr>
              <a:t> ATOMIC  AND PHYSICAL PROPERTIES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>
                <a:solidFill>
                  <a:srgbClr val="0066FF"/>
                </a:solidFill>
                <a:latin typeface="Arial" charset="0"/>
              </a:rPr>
              <a:t> CHEMICAL PROPERTIES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228600" y="1538288"/>
            <a:ext cx="8686800" cy="41910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z="2800" b="1" smtClean="0"/>
              <a:t>Element                 symbol</a:t>
            </a:r>
            <a:r>
              <a:rPr lang="en-US" sz="2800" smtClean="0"/>
              <a:t>               </a:t>
            </a:r>
            <a:r>
              <a:rPr lang="en-US" sz="2800" b="1" smtClean="0"/>
              <a:t>electron configuration</a:t>
            </a:r>
            <a:endParaRPr lang="en-US" sz="2800" smtClean="0"/>
          </a:p>
          <a:p>
            <a:pPr>
              <a:buFont typeface="Arial" charset="0"/>
              <a:buNone/>
            </a:pPr>
            <a:r>
              <a:rPr lang="en-US" sz="2800" smtClean="0"/>
              <a:t> </a:t>
            </a:r>
            <a:r>
              <a:rPr lang="en-US" sz="2800" smtClean="0">
                <a:solidFill>
                  <a:srgbClr val="0066FF"/>
                </a:solidFill>
              </a:rPr>
              <a:t>Carbon                     C                        [He]2s</a:t>
            </a:r>
            <a:r>
              <a:rPr lang="en-US" sz="2800" baseline="30000" smtClean="0">
                <a:solidFill>
                  <a:srgbClr val="0066FF"/>
                </a:solidFill>
              </a:rPr>
              <a:t>2</a:t>
            </a:r>
            <a:r>
              <a:rPr lang="en-US" sz="2800" smtClean="0">
                <a:solidFill>
                  <a:srgbClr val="0066FF"/>
                </a:solidFill>
              </a:rPr>
              <a:t>2p</a:t>
            </a:r>
            <a:r>
              <a:rPr lang="en-US" sz="2800" baseline="30000" smtClean="0">
                <a:solidFill>
                  <a:srgbClr val="0066FF"/>
                </a:solidFill>
              </a:rPr>
              <a:t>2</a:t>
            </a:r>
            <a:r>
              <a:rPr lang="en-US" sz="2800" smtClean="0">
                <a:solidFill>
                  <a:srgbClr val="0066FF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2800" smtClean="0">
                <a:solidFill>
                  <a:srgbClr val="0066FF"/>
                </a:solidFill>
              </a:rPr>
              <a:t> Silicon                     Si                        [Ne]3s</a:t>
            </a:r>
            <a:r>
              <a:rPr lang="en-US" sz="2800" baseline="30000" smtClean="0">
                <a:solidFill>
                  <a:srgbClr val="0066FF"/>
                </a:solidFill>
              </a:rPr>
              <a:t>2</a:t>
            </a:r>
            <a:r>
              <a:rPr lang="en-US" sz="2800" smtClean="0">
                <a:solidFill>
                  <a:srgbClr val="0066FF"/>
                </a:solidFill>
              </a:rPr>
              <a:t>3p</a:t>
            </a:r>
            <a:r>
              <a:rPr lang="en-US" sz="2800" baseline="30000" smtClean="0">
                <a:solidFill>
                  <a:srgbClr val="0066FF"/>
                </a:solidFill>
              </a:rPr>
              <a:t>2</a:t>
            </a:r>
            <a:r>
              <a:rPr lang="en-US" sz="2800" smtClean="0">
                <a:solidFill>
                  <a:srgbClr val="0066FF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2800" smtClean="0">
                <a:solidFill>
                  <a:srgbClr val="0066FF"/>
                </a:solidFill>
              </a:rPr>
              <a:t> Germanium            Ge                       [Ar]3d</a:t>
            </a:r>
            <a:r>
              <a:rPr lang="en-US" sz="2800" baseline="30000" smtClean="0">
                <a:solidFill>
                  <a:srgbClr val="0066FF"/>
                </a:solidFill>
              </a:rPr>
              <a:t>10</a:t>
            </a:r>
            <a:r>
              <a:rPr lang="en-US" sz="2800" smtClean="0">
                <a:solidFill>
                  <a:srgbClr val="0066FF"/>
                </a:solidFill>
              </a:rPr>
              <a:t>4s</a:t>
            </a:r>
            <a:r>
              <a:rPr lang="en-US" sz="2800" baseline="30000" smtClean="0">
                <a:solidFill>
                  <a:srgbClr val="0066FF"/>
                </a:solidFill>
              </a:rPr>
              <a:t>2</a:t>
            </a:r>
            <a:r>
              <a:rPr lang="en-US" sz="2800" smtClean="0">
                <a:solidFill>
                  <a:srgbClr val="0066FF"/>
                </a:solidFill>
              </a:rPr>
              <a:t> 4p</a:t>
            </a:r>
            <a:r>
              <a:rPr lang="en-US" sz="2800" baseline="30000" smtClean="0">
                <a:solidFill>
                  <a:srgbClr val="0066FF"/>
                </a:solidFill>
              </a:rPr>
              <a:t>2</a:t>
            </a:r>
            <a:r>
              <a:rPr lang="en-US" sz="2800" smtClean="0">
                <a:solidFill>
                  <a:srgbClr val="0066FF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2800" smtClean="0">
                <a:solidFill>
                  <a:srgbClr val="0066FF"/>
                </a:solidFill>
              </a:rPr>
              <a:t> Tin                           Sn                       [Kr]4d</a:t>
            </a:r>
            <a:r>
              <a:rPr lang="en-US" sz="2800" baseline="30000" smtClean="0">
                <a:solidFill>
                  <a:srgbClr val="0066FF"/>
                </a:solidFill>
              </a:rPr>
              <a:t>10</a:t>
            </a:r>
            <a:r>
              <a:rPr lang="en-US" sz="2800" smtClean="0">
                <a:solidFill>
                  <a:srgbClr val="0066FF"/>
                </a:solidFill>
              </a:rPr>
              <a:t>5s</a:t>
            </a:r>
            <a:r>
              <a:rPr lang="en-US" sz="2800" baseline="30000" smtClean="0">
                <a:solidFill>
                  <a:srgbClr val="0066FF"/>
                </a:solidFill>
              </a:rPr>
              <a:t>2</a:t>
            </a:r>
            <a:r>
              <a:rPr lang="en-US" sz="2800" smtClean="0">
                <a:solidFill>
                  <a:srgbClr val="0066FF"/>
                </a:solidFill>
              </a:rPr>
              <a:t> 5p</a:t>
            </a:r>
            <a:r>
              <a:rPr lang="en-US" sz="2800" baseline="30000" smtClean="0">
                <a:solidFill>
                  <a:srgbClr val="0066FF"/>
                </a:solidFill>
              </a:rPr>
              <a:t>2</a:t>
            </a:r>
            <a:r>
              <a:rPr lang="en-US" sz="2800" smtClean="0">
                <a:solidFill>
                  <a:srgbClr val="0066FF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2800" smtClean="0">
                <a:solidFill>
                  <a:srgbClr val="0066FF"/>
                </a:solidFill>
              </a:rPr>
              <a:t> Lead                        Pb                       [Xe]4f</a:t>
            </a:r>
            <a:r>
              <a:rPr lang="en-US" sz="2800" baseline="30000" smtClean="0">
                <a:solidFill>
                  <a:srgbClr val="0066FF"/>
                </a:solidFill>
              </a:rPr>
              <a:t>14</a:t>
            </a:r>
            <a:r>
              <a:rPr lang="en-US" sz="2800" smtClean="0">
                <a:solidFill>
                  <a:srgbClr val="0066FF"/>
                </a:solidFill>
              </a:rPr>
              <a:t> 5d</a:t>
            </a:r>
            <a:r>
              <a:rPr lang="en-US" sz="2800" baseline="30000" smtClean="0">
                <a:solidFill>
                  <a:srgbClr val="0066FF"/>
                </a:solidFill>
              </a:rPr>
              <a:t>10</a:t>
            </a:r>
            <a:r>
              <a:rPr lang="en-US" sz="2800" smtClean="0">
                <a:solidFill>
                  <a:srgbClr val="0066FF"/>
                </a:solidFill>
              </a:rPr>
              <a:t>6s</a:t>
            </a:r>
            <a:r>
              <a:rPr lang="en-US" sz="2800" baseline="30000" smtClean="0">
                <a:solidFill>
                  <a:srgbClr val="0066FF"/>
                </a:solidFill>
              </a:rPr>
              <a:t>2</a:t>
            </a:r>
            <a:r>
              <a:rPr lang="en-US" sz="2800" smtClean="0">
                <a:solidFill>
                  <a:srgbClr val="0066FF"/>
                </a:solidFill>
              </a:rPr>
              <a:t> 6p</a:t>
            </a:r>
            <a:r>
              <a:rPr lang="en-US" sz="2800" baseline="30000" smtClean="0">
                <a:solidFill>
                  <a:srgbClr val="0066FF"/>
                </a:solidFill>
              </a:rPr>
              <a:t>2</a:t>
            </a:r>
            <a:r>
              <a:rPr lang="en-US" sz="2800" smtClean="0">
                <a:solidFill>
                  <a:srgbClr val="0066FF"/>
                </a:solidFill>
              </a:rPr>
              <a:t> </a:t>
            </a:r>
          </a:p>
          <a:p>
            <a:endParaRPr lang="en-US" sz="280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582613"/>
            <a:ext cx="7543800" cy="685800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u="sng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GROUP 14 ELEMENTS: THE CARBON FAMILY</a:t>
            </a:r>
            <a:endParaRPr lang="en-US" sz="4400" b="1" u="sng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82550"/>
            <a:ext cx="7543800" cy="6858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u="sng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Atomic and physical properties: group 14 elements</a:t>
            </a:r>
            <a:endParaRPr lang="en-US" sz="4400" b="1" u="sng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7475" y="698500"/>
          <a:ext cx="8915401" cy="5637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1"/>
                <a:gridCol w="1066800"/>
                <a:gridCol w="1143000"/>
                <a:gridCol w="1471046"/>
                <a:gridCol w="1382641"/>
                <a:gridCol w="1337313"/>
              </a:tblGrid>
              <a:tr h="365786">
                <a:tc rowSpan="2">
                  <a:txBody>
                    <a:bodyPr/>
                    <a:lstStyle/>
                    <a:p>
                      <a:r>
                        <a:rPr lang="en-US" sz="1800" dirty="0" smtClean="0"/>
                        <a:t>Property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accent6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1800" dirty="0" smtClean="0"/>
                        <a:t>                                                Elements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6578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Carbon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Silicon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Germanium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Tin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Lead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accent6"/>
                    </a:solidFill>
                  </a:tcPr>
                </a:tc>
              </a:tr>
              <a:tr h="3353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Atomic</a:t>
                      </a:r>
                      <a:r>
                        <a:rPr lang="en-US" sz="1600" baseline="0" dirty="0" smtClean="0"/>
                        <a:t> number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3353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Atomic</a:t>
                      </a:r>
                      <a:r>
                        <a:rPr lang="en-US" sz="1600" baseline="0" dirty="0" smtClean="0"/>
                        <a:t> mass(g/mol)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12.01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28.09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72.60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118.71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207.2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57916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Electronic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configuration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[He]2s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baseline="0" dirty="0" smtClean="0"/>
                        <a:t>2p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baseline="30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[Ne]3s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3p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baseline="30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</a:t>
                      </a:r>
                      <a:r>
                        <a:rPr lang="en-US" sz="1600" dirty="0" err="1" smtClean="0"/>
                        <a:t>Ar</a:t>
                      </a:r>
                      <a:r>
                        <a:rPr lang="en-US" sz="1600" dirty="0" smtClean="0"/>
                        <a:t>]3d</a:t>
                      </a:r>
                      <a:r>
                        <a:rPr lang="en-US" sz="1600" baseline="30000" dirty="0" smtClean="0"/>
                        <a:t>10</a:t>
                      </a:r>
                      <a:r>
                        <a:rPr lang="en-US" sz="1600" dirty="0" smtClean="0"/>
                        <a:t>4s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4p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baseline="30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[Kr]4d</a:t>
                      </a:r>
                      <a:r>
                        <a:rPr lang="en-US" sz="1600" baseline="30000" dirty="0" smtClean="0"/>
                        <a:t>10</a:t>
                      </a:r>
                      <a:r>
                        <a:rPr lang="en-US" sz="1600" dirty="0" smtClean="0"/>
                        <a:t>5s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5p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baseline="30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</a:t>
                      </a:r>
                      <a:r>
                        <a:rPr lang="en-US" sz="1600" dirty="0" err="1" smtClean="0"/>
                        <a:t>Xe</a:t>
                      </a:r>
                      <a:r>
                        <a:rPr lang="en-US" sz="1600" dirty="0" smtClean="0"/>
                        <a:t>]4f</a:t>
                      </a:r>
                      <a:r>
                        <a:rPr lang="en-US" sz="1600" baseline="30000" dirty="0" smtClean="0"/>
                        <a:t>14</a:t>
                      </a:r>
                      <a:r>
                        <a:rPr lang="en-US" sz="1600" dirty="0" smtClean="0"/>
                        <a:t>5d</a:t>
                      </a:r>
                      <a:r>
                        <a:rPr lang="en-US" sz="1600" baseline="30000" dirty="0" smtClean="0"/>
                        <a:t>10</a:t>
                      </a:r>
                      <a:r>
                        <a:rPr lang="en-US" sz="1600" dirty="0" smtClean="0"/>
                        <a:t>6s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6p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baseline="30000" dirty="0"/>
                    </a:p>
                  </a:txBody>
                  <a:tcPr marT="45723" marB="45723"/>
                </a:tc>
              </a:tr>
              <a:tr h="3353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Covalent radius/pm</a:t>
                      </a:r>
                      <a:endParaRPr lang="en-US" sz="1600" baseline="30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77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118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122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140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146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3353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Ionic radiusM</a:t>
                      </a:r>
                      <a:r>
                        <a:rPr lang="en-US" sz="1600" baseline="30000" dirty="0" smtClean="0"/>
                        <a:t>4+</a:t>
                      </a:r>
                      <a:r>
                        <a:rPr lang="en-US" sz="1600" dirty="0" smtClean="0"/>
                        <a:t>/pm</a:t>
                      </a:r>
                      <a:endParaRPr lang="en-US" sz="1600" baseline="30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69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3353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Ionic</a:t>
                      </a:r>
                      <a:r>
                        <a:rPr lang="en-US" sz="1600" baseline="0" dirty="0" smtClean="0"/>
                        <a:t> radius M</a:t>
                      </a:r>
                      <a:r>
                        <a:rPr lang="en-US" sz="1600" baseline="30000" dirty="0" smtClean="0"/>
                        <a:t>2+</a:t>
                      </a:r>
                      <a:r>
                        <a:rPr lang="en-US" sz="1600" baseline="0" dirty="0" smtClean="0"/>
                        <a:t>/pm</a:t>
                      </a:r>
                      <a:endParaRPr lang="en-US" sz="1600" baseline="30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_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73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118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119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57916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Ionization  enthalpy/Kjmol</a:t>
                      </a:r>
                      <a:r>
                        <a:rPr lang="en-US" sz="1600" baseline="30000" dirty="0" smtClean="0"/>
                        <a:t>-1</a:t>
                      </a:r>
                      <a:endParaRPr lang="en-US" sz="1600" baseline="30000" dirty="0"/>
                    </a:p>
                    <a:p>
                      <a:r>
                        <a:rPr lang="en-US" sz="1600" dirty="0" smtClean="0"/>
                        <a:t>(∆</a:t>
                      </a:r>
                      <a:r>
                        <a:rPr lang="en-US" sz="1600" baseline="-25000" dirty="0" err="1" smtClean="0"/>
                        <a:t>i</a:t>
                      </a:r>
                      <a:r>
                        <a:rPr lang="en-US" sz="1600" dirty="0" err="1" smtClean="0"/>
                        <a:t>H</a:t>
                      </a:r>
                      <a:r>
                        <a:rPr lang="en-US" sz="1600" dirty="0" smtClean="0"/>
                        <a:t>)</a:t>
                      </a:r>
                      <a:endParaRPr lang="en-US" sz="1600" baseline="-25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1086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786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761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708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715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335304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Electronegativity</a:t>
                      </a:r>
                      <a:endParaRPr lang="en-US" sz="1600" baseline="30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2.5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335304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Density/g cm-3</a:t>
                      </a:r>
                      <a:endParaRPr lang="en-US" sz="1600" baseline="30000" dirty="0" smtClean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3.51</a:t>
                      </a:r>
                      <a:endParaRPr lang="en-US" sz="1600" baseline="30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2.34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5.32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7.26</a:t>
                      </a:r>
                      <a:endParaRPr lang="en-US" sz="1600" baseline="30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11.34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3353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Melting point/K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4373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1693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1218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600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3353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Boiling point/K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_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3550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3123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2896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2024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72957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Electrical resistivity/ohm cm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6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</a:t>
                      </a:r>
                      <a:endParaRPr lang="en-US" sz="16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2 X 10</a:t>
                      </a:r>
                      <a:r>
                        <a:rPr lang="en-US" sz="1600" baseline="30000" dirty="0" smtClean="0"/>
                        <a:t>-5</a:t>
                      </a:r>
                      <a:endParaRPr lang="en-US" sz="1600" baseline="30000" dirty="0"/>
                    </a:p>
                  </a:txBody>
                  <a:tcPr marT="45723" marB="45723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31238" cy="5154613"/>
          </a:xfrm>
        </p:spPr>
        <p:txBody>
          <a:bodyPr rtlCol="0">
            <a:normAutofit fontScale="55000" lnSpcReduction="20000"/>
          </a:bodyPr>
          <a:lstStyle/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rgbClr val="00B0F0"/>
                </a:solidFill>
              </a:rPr>
              <a:t>Oxidation state</a:t>
            </a:r>
            <a:r>
              <a:rPr lang="en-US" sz="4000" dirty="0" smtClean="0"/>
              <a:t>:-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Carbon and silicon have +4 oxidation state.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C &amp; Si have very rare +2 compounds.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err="1" smtClean="0"/>
              <a:t>Ge</a:t>
            </a:r>
            <a:r>
              <a:rPr lang="en-US" sz="4000" dirty="0" smtClean="0"/>
              <a:t>, </a:t>
            </a:r>
            <a:r>
              <a:rPr lang="en-US" sz="4000" dirty="0" err="1" smtClean="0"/>
              <a:t>Sn</a:t>
            </a:r>
            <a:r>
              <a:rPr lang="en-US" sz="4000" dirty="0" smtClean="0"/>
              <a:t> &amp; </a:t>
            </a:r>
            <a:r>
              <a:rPr lang="en-US" sz="4000" dirty="0" err="1" smtClean="0"/>
              <a:t>Pb</a:t>
            </a:r>
            <a:r>
              <a:rPr lang="en-US" sz="4000" dirty="0" smtClean="0"/>
              <a:t> show both +2 and +4 oxidation states.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The +2 state is more stable than +4 state as we go down the group.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err="1" smtClean="0"/>
              <a:t>Fajan’s</a:t>
            </a:r>
            <a:r>
              <a:rPr lang="en-US" sz="4000" dirty="0" smtClean="0"/>
              <a:t> rule:- “smaller is the </a:t>
            </a:r>
            <a:r>
              <a:rPr lang="en-US" sz="4000" dirty="0" err="1" smtClean="0"/>
              <a:t>cation</a:t>
            </a:r>
            <a:r>
              <a:rPr lang="en-US" sz="4000" dirty="0" smtClean="0"/>
              <a:t>, the greater is the covalent character in its compounds”. Eg  Sn</a:t>
            </a:r>
            <a:r>
              <a:rPr lang="en-US" sz="4000" baseline="30000" dirty="0" smtClean="0"/>
              <a:t>4+</a:t>
            </a:r>
            <a:r>
              <a:rPr lang="en-US" sz="4000" dirty="0" smtClean="0"/>
              <a:t> compounds are covalent and Sn</a:t>
            </a:r>
            <a:r>
              <a:rPr lang="en-US" sz="4000" baseline="30000" dirty="0" smtClean="0"/>
              <a:t>2+ </a:t>
            </a:r>
            <a:r>
              <a:rPr lang="en-US" sz="4000" dirty="0" smtClean="0"/>
              <a:t>compounds are ionic in nature.    </a:t>
            </a:r>
            <a:r>
              <a:rPr lang="en-US" sz="4000" baseline="30000" dirty="0" smtClean="0"/>
              <a:t>      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aseline="30000" dirty="0" smtClean="0"/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188" y="539750"/>
            <a:ext cx="5257800" cy="700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Chemical properties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093788"/>
            <a:ext cx="8763000" cy="5459412"/>
          </a:xfrm>
        </p:spPr>
        <p:txBody>
          <a:bodyPr rtlCol="0">
            <a:normAutofit fontScale="55000" lnSpcReduction="20000"/>
          </a:bodyPr>
          <a:lstStyle/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rgbClr val="00B0F0"/>
                </a:solidFill>
              </a:rPr>
              <a:t>Catenation</a:t>
            </a:r>
            <a:r>
              <a:rPr lang="en-US" sz="4000" b="1" dirty="0" smtClean="0"/>
              <a:t>:-</a:t>
            </a:r>
            <a:endParaRPr lang="en-US" sz="4000" dirty="0" smtClean="0"/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The property of self linkage leading to the formation of long chains and rings is termed catenation.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Carbon has a greater tendency of self linking than other elements.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Catenation tendency follows </a:t>
            </a:r>
            <a:r>
              <a:rPr lang="en-US" sz="4000" dirty="0" err="1" smtClean="0"/>
              <a:t>follows</a:t>
            </a:r>
            <a:r>
              <a:rPr lang="en-US" sz="4000" dirty="0" smtClean="0"/>
              <a:t> the order,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/>
              <a:t>                                                 </a:t>
            </a:r>
            <a:r>
              <a:rPr lang="en-US" sz="4000" b="1" dirty="0" smtClean="0">
                <a:solidFill>
                  <a:srgbClr val="00B050"/>
                </a:solidFill>
              </a:rPr>
              <a:t>C &gt;&gt; Si &gt; </a:t>
            </a:r>
            <a:r>
              <a:rPr lang="en-US" sz="4000" b="1" dirty="0" err="1" smtClean="0">
                <a:solidFill>
                  <a:srgbClr val="00B050"/>
                </a:solidFill>
              </a:rPr>
              <a:t>Ge</a:t>
            </a:r>
            <a:r>
              <a:rPr lang="en-US" sz="4000" b="1" dirty="0" smtClean="0">
                <a:solidFill>
                  <a:srgbClr val="00B050"/>
                </a:solidFill>
              </a:rPr>
              <a:t> ≈ </a:t>
            </a:r>
            <a:r>
              <a:rPr lang="en-US" sz="4000" b="1" dirty="0" err="1" smtClean="0">
                <a:solidFill>
                  <a:srgbClr val="00B050"/>
                </a:solidFill>
              </a:rPr>
              <a:t>Sn</a:t>
            </a:r>
            <a:r>
              <a:rPr lang="en-US" sz="4000" b="1" dirty="0" smtClean="0">
                <a:solidFill>
                  <a:srgbClr val="00B050"/>
                </a:solidFill>
              </a:rPr>
              <a:t> &gt;&gt; </a:t>
            </a:r>
            <a:r>
              <a:rPr lang="en-US" sz="4000" b="1" dirty="0" err="1" smtClean="0">
                <a:solidFill>
                  <a:srgbClr val="00B050"/>
                </a:solidFill>
              </a:rPr>
              <a:t>Pb</a:t>
            </a:r>
            <a:endParaRPr lang="en-US" sz="4000" b="1" dirty="0" smtClean="0">
              <a:solidFill>
                <a:srgbClr val="00B050"/>
              </a:solidFill>
            </a:endParaRP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/>
              <a:t>    </a:t>
            </a:r>
            <a:r>
              <a:rPr lang="en-US" sz="4000" b="1" baseline="30000" dirty="0" smtClean="0"/>
              <a:t>      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aseline="30000" dirty="0" smtClean="0"/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Since, the M─M bond enthalpy decreases steadily from C to </a:t>
            </a:r>
            <a:r>
              <a:rPr lang="en-US" dirty="0" err="1" smtClean="0"/>
              <a:t>Sn</a:t>
            </a:r>
            <a:r>
              <a:rPr lang="en-US" dirty="0" smtClean="0"/>
              <a:t>. Therefore, the catenation tendency also decreases down the group.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63550"/>
            <a:ext cx="6427788" cy="8588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Chemical properties (CONT----)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2150" y="4627563"/>
          <a:ext cx="8077200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295400"/>
                <a:gridCol w="1371600"/>
                <a:gridCol w="1295400"/>
                <a:gridCol w="15240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Bond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C─C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Si─Si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Ge─Ge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Sn─Sn</a:t>
                      </a:r>
                      <a:endParaRPr lang="en-US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Bond enthalpy (Kjmol</a:t>
                      </a:r>
                      <a:r>
                        <a:rPr lang="en-US" sz="1800" baseline="30000" dirty="0" smtClean="0"/>
                        <a:t>-1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222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167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155</a:t>
                      </a:r>
                      <a:endParaRPr lang="en-US" sz="1800" dirty="0"/>
                    </a:p>
                  </a:txBody>
                  <a:tcPr marT="45700" marB="45700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78838" cy="5181600"/>
          </a:xfrm>
        </p:spPr>
        <p:txBody>
          <a:bodyPr rtlCol="0">
            <a:normAutofit fontScale="25000" lnSpcReduction="20000"/>
          </a:bodyPr>
          <a:lstStyle/>
          <a:p>
            <a:pPr fontAlgn="auto">
              <a:lnSpc>
                <a:spcPct val="2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b="1" dirty="0" smtClean="0">
                <a:solidFill>
                  <a:srgbClr val="00B0F0"/>
                </a:solidFill>
              </a:rPr>
              <a:t>Formation of multiple bonds :- pi bonding</a:t>
            </a:r>
            <a:endParaRPr lang="en-US" sz="9600" dirty="0" smtClean="0">
              <a:solidFill>
                <a:srgbClr val="00B0F0"/>
              </a:solidFill>
            </a:endParaRPr>
          </a:p>
          <a:p>
            <a:pPr fontAlgn="auto">
              <a:lnSpc>
                <a:spcPct val="2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/>
              <a:t>Carbon forms stable multiple bonds with itself and with other elements.</a:t>
            </a:r>
          </a:p>
          <a:p>
            <a:pPr fontAlgn="auto">
              <a:lnSpc>
                <a:spcPct val="2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b="1" dirty="0" smtClean="0">
                <a:solidFill>
                  <a:srgbClr val="00B050"/>
                </a:solidFill>
              </a:rPr>
              <a:t>&gt;C=C&lt;          </a:t>
            </a:r>
            <a:r>
              <a:rPr lang="en-US" sz="8000" dirty="0" smtClean="0">
                <a:solidFill>
                  <a:srgbClr val="00B050"/>
                </a:solidFill>
              </a:rPr>
              <a:t>─</a:t>
            </a:r>
            <a:r>
              <a:rPr lang="en-US" sz="8000" b="1" dirty="0" smtClean="0">
                <a:solidFill>
                  <a:srgbClr val="00B050"/>
                </a:solidFill>
              </a:rPr>
              <a:t>C≡C</a:t>
            </a:r>
            <a:r>
              <a:rPr lang="en-US" sz="8000" dirty="0" smtClean="0">
                <a:solidFill>
                  <a:srgbClr val="00B050"/>
                </a:solidFill>
              </a:rPr>
              <a:t>─            </a:t>
            </a:r>
            <a:r>
              <a:rPr lang="en-US" sz="8000" b="1" dirty="0" smtClean="0">
                <a:solidFill>
                  <a:srgbClr val="00B050"/>
                </a:solidFill>
              </a:rPr>
              <a:t>&gt;C=O             &gt;C=N            </a:t>
            </a:r>
            <a:r>
              <a:rPr lang="el-GR" sz="8000" dirty="0" smtClean="0">
                <a:solidFill>
                  <a:srgbClr val="00B050"/>
                </a:solidFill>
              </a:rPr>
              <a:t>─</a:t>
            </a:r>
            <a:r>
              <a:rPr lang="en-US" sz="8000" b="1" dirty="0" smtClean="0">
                <a:solidFill>
                  <a:srgbClr val="00B050"/>
                </a:solidFill>
              </a:rPr>
              <a:t>C≡N            &gt;C=S</a:t>
            </a:r>
          </a:p>
          <a:p>
            <a:pPr fontAlgn="auto">
              <a:lnSpc>
                <a:spcPct val="2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/>
              <a:t>Other elements of this group show no tendency to form pi bonds.</a:t>
            </a:r>
          </a:p>
          <a:p>
            <a:pPr fontAlgn="auto">
              <a:lnSpc>
                <a:spcPct val="2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/>
              <a:t>However a few compounds containing multiple bonds have been isolated.</a:t>
            </a:r>
          </a:p>
          <a:p>
            <a:pPr fontAlgn="auto">
              <a:lnSpc>
                <a:spcPct val="2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/>
              <a:t>Effect of pi bonding on the structure may be seen in graphite.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5500" dirty="0" smtClean="0"/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 smtClean="0"/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 smtClean="0"/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/>
              <a:t>                                              </a:t>
            </a:r>
            <a:r>
              <a:rPr lang="en-US" sz="4000" baseline="30000" dirty="0" smtClean="0"/>
              <a:t>     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aseline="30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438" y="436563"/>
            <a:ext cx="6200775" cy="8588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Chemical properties (CONT----)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093788"/>
            <a:ext cx="8763000" cy="4538662"/>
          </a:xfrm>
        </p:spPr>
        <p:txBody>
          <a:bodyPr rtlCol="0">
            <a:normAutofit fontScale="55000" lnSpcReduction="20000"/>
          </a:bodyPr>
          <a:lstStyle/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rgbClr val="00B0F0"/>
                </a:solidFill>
              </a:rPr>
              <a:t>Hydride formation</a:t>
            </a:r>
            <a:r>
              <a:rPr lang="en-US" sz="4000" dirty="0" smtClean="0"/>
              <a:t>:-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Covalent hydrides of the type MH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 are known for all group 14 elements except lead.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Tendency of hydride formation decreases in going from C to </a:t>
            </a:r>
            <a:r>
              <a:rPr lang="en-US" sz="4000" dirty="0" err="1" smtClean="0"/>
              <a:t>Pb</a:t>
            </a:r>
            <a:r>
              <a:rPr lang="en-US" sz="4000" dirty="0" smtClean="0"/>
              <a:t>.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Carbon forms a large number of cyclic and acyclic hydrides known as hydrocarbons.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Silicon and germanium form fewer hydrides of the general formula Si</a:t>
            </a:r>
            <a:r>
              <a:rPr lang="en-US" sz="4000" baseline="-25000" dirty="0" smtClean="0"/>
              <a:t>n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2n+2</a:t>
            </a:r>
            <a:r>
              <a:rPr lang="en-US" sz="4000" dirty="0" smtClean="0"/>
              <a:t> &amp; Ge</a:t>
            </a:r>
            <a:r>
              <a:rPr lang="en-US" sz="4000" baseline="-25000" dirty="0" smtClean="0"/>
              <a:t>n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2n+2</a:t>
            </a:r>
            <a:r>
              <a:rPr lang="en-US" sz="4000" dirty="0" smtClean="0"/>
              <a:t> known as </a:t>
            </a:r>
            <a:r>
              <a:rPr lang="en-US" sz="4000" dirty="0" err="1" smtClean="0"/>
              <a:t>silanes</a:t>
            </a:r>
            <a:r>
              <a:rPr lang="en-US" sz="4000" dirty="0" smtClean="0"/>
              <a:t> and </a:t>
            </a:r>
            <a:r>
              <a:rPr lang="en-US" sz="4000" dirty="0" err="1" smtClean="0"/>
              <a:t>germanes</a:t>
            </a:r>
            <a:r>
              <a:rPr lang="en-US" sz="4000" dirty="0" smtClean="0"/>
              <a:t> respectively..    </a:t>
            </a:r>
            <a:r>
              <a:rPr lang="en-US" sz="4000" baseline="30000" dirty="0" smtClean="0"/>
              <a:t>      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aseline="30000" dirty="0" smtClean="0"/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5" y="395288"/>
            <a:ext cx="6580188" cy="1011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Chemical properties (CONT---)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8392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 BLANCA" pitchFamily="2" charset="0"/>
              </a:rPr>
              <a:t>Group     13      14     15      16      17    18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 BERKLEY" pitchFamily="2" charset="0"/>
              </a:rPr>
              <a:t> G.E.C  </a:t>
            </a:r>
            <a:r>
              <a:rPr lang="en-US" smtClean="0">
                <a:solidFill>
                  <a:srgbClr val="000000"/>
                </a:solidFill>
                <a:latin typeface="AR BERKLEY" pitchFamily="2" charset="0"/>
                <a:cs typeface="Times New Roman" pitchFamily="18" charset="0"/>
              </a:rPr>
              <a:t>ns</a:t>
            </a:r>
            <a:r>
              <a:rPr lang="en-US" baseline="30000" smtClean="0">
                <a:solidFill>
                  <a:srgbClr val="000000"/>
                </a:solidFill>
                <a:latin typeface="AR BERKLEY" pitchFamily="2" charset="0"/>
                <a:cs typeface="Times New Roman" pitchFamily="18" charset="0"/>
              </a:rPr>
              <a:t>2</a:t>
            </a:r>
            <a:r>
              <a:rPr lang="en-US" smtClean="0">
                <a:solidFill>
                  <a:srgbClr val="000000"/>
                </a:solidFill>
                <a:latin typeface="AR BERKLEY" pitchFamily="2" charset="0"/>
                <a:cs typeface="Times New Roman" pitchFamily="18" charset="0"/>
              </a:rPr>
              <a:t>np</a:t>
            </a:r>
            <a:r>
              <a:rPr lang="en-US" baseline="30000" smtClean="0">
                <a:solidFill>
                  <a:srgbClr val="000000"/>
                </a:solidFill>
                <a:latin typeface="AR BERKLEY" pitchFamily="2" charset="0"/>
                <a:cs typeface="Times New Roman" pitchFamily="18" charset="0"/>
              </a:rPr>
              <a:t>1</a:t>
            </a:r>
            <a:r>
              <a:rPr lang="en-US" smtClean="0"/>
              <a:t> </a:t>
            </a:r>
            <a:r>
              <a:rPr lang="en-US" smtClean="0">
                <a:solidFill>
                  <a:srgbClr val="000000"/>
                </a:solidFill>
                <a:latin typeface="AR BERKLEY" pitchFamily="2" charset="0"/>
              </a:rPr>
              <a:t>ns</a:t>
            </a:r>
            <a:r>
              <a:rPr lang="en-US" baseline="30000" smtClean="0">
                <a:solidFill>
                  <a:srgbClr val="000000"/>
                </a:solidFill>
                <a:latin typeface="AR BERKLEY" pitchFamily="2" charset="0"/>
              </a:rPr>
              <a:t>2</a:t>
            </a:r>
            <a:r>
              <a:rPr lang="en-US" smtClean="0">
                <a:solidFill>
                  <a:srgbClr val="000000"/>
                </a:solidFill>
                <a:latin typeface="AR BERKLEY" pitchFamily="2" charset="0"/>
              </a:rPr>
              <a:t>np</a:t>
            </a:r>
            <a:r>
              <a:rPr lang="en-US" baseline="30000" smtClean="0">
                <a:solidFill>
                  <a:srgbClr val="000000"/>
                </a:solidFill>
                <a:latin typeface="AR BERKLEY" pitchFamily="2" charset="0"/>
              </a:rPr>
              <a:t>2</a:t>
            </a:r>
            <a:r>
              <a:rPr lang="en-US" smtClean="0"/>
              <a:t>  </a:t>
            </a:r>
            <a:r>
              <a:rPr lang="en-US" smtClean="0">
                <a:solidFill>
                  <a:srgbClr val="000000"/>
                </a:solidFill>
                <a:latin typeface="AR BERKLEY" pitchFamily="2" charset="0"/>
              </a:rPr>
              <a:t>ns</a:t>
            </a:r>
            <a:r>
              <a:rPr lang="en-US" baseline="30000" smtClean="0">
                <a:solidFill>
                  <a:srgbClr val="000000"/>
                </a:solidFill>
                <a:latin typeface="AR BERKLEY" pitchFamily="2" charset="0"/>
              </a:rPr>
              <a:t>2</a:t>
            </a:r>
            <a:r>
              <a:rPr lang="en-US" smtClean="0">
                <a:solidFill>
                  <a:srgbClr val="000000"/>
                </a:solidFill>
                <a:latin typeface="AR BERKLEY" pitchFamily="2" charset="0"/>
              </a:rPr>
              <a:t>np</a:t>
            </a:r>
            <a:r>
              <a:rPr lang="en-US" baseline="30000" smtClean="0">
                <a:solidFill>
                  <a:srgbClr val="000000"/>
                </a:solidFill>
                <a:latin typeface="AR BERKLEY" pitchFamily="2" charset="0"/>
              </a:rPr>
              <a:t>3</a:t>
            </a:r>
            <a:r>
              <a:rPr lang="en-US" smtClean="0">
                <a:latin typeface="AR BERKLEY" pitchFamily="2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AR BERKLEY" pitchFamily="2" charset="0"/>
              </a:rPr>
              <a:t>ns</a:t>
            </a:r>
            <a:r>
              <a:rPr lang="en-US" baseline="30000" smtClean="0">
                <a:solidFill>
                  <a:srgbClr val="000000"/>
                </a:solidFill>
                <a:latin typeface="AR BERKLEY" pitchFamily="2" charset="0"/>
              </a:rPr>
              <a:t>2</a:t>
            </a:r>
            <a:r>
              <a:rPr lang="en-US" smtClean="0">
                <a:solidFill>
                  <a:srgbClr val="000000"/>
                </a:solidFill>
                <a:latin typeface="AR BERKLEY" pitchFamily="2" charset="0"/>
              </a:rPr>
              <a:t>np</a:t>
            </a:r>
            <a:r>
              <a:rPr lang="en-US" baseline="30000" smtClean="0">
                <a:solidFill>
                  <a:srgbClr val="000000"/>
                </a:solidFill>
                <a:latin typeface="AR BERKLEY" pitchFamily="2" charset="0"/>
              </a:rPr>
              <a:t>4</a:t>
            </a:r>
            <a:r>
              <a:rPr lang="en-US" smtClean="0">
                <a:latin typeface="AR BERKLEY" pitchFamily="2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AR BERKLEY" pitchFamily="2" charset="0"/>
              </a:rPr>
              <a:t>ns</a:t>
            </a:r>
            <a:r>
              <a:rPr lang="en-US" baseline="30000" smtClean="0">
                <a:solidFill>
                  <a:srgbClr val="000000"/>
                </a:solidFill>
                <a:latin typeface="AR BERKLEY" pitchFamily="2" charset="0"/>
              </a:rPr>
              <a:t>2</a:t>
            </a:r>
            <a:r>
              <a:rPr lang="en-US" smtClean="0">
                <a:solidFill>
                  <a:srgbClr val="000000"/>
                </a:solidFill>
                <a:latin typeface="AR BERKLEY" pitchFamily="2" charset="0"/>
              </a:rPr>
              <a:t>np</a:t>
            </a:r>
            <a:r>
              <a:rPr lang="en-US" baseline="30000" smtClean="0">
                <a:solidFill>
                  <a:srgbClr val="000000"/>
                </a:solidFill>
                <a:latin typeface="AR BERKLEY" pitchFamily="2" charset="0"/>
              </a:rPr>
              <a:t>5 </a:t>
            </a:r>
            <a:r>
              <a:rPr lang="en-US" smtClean="0">
                <a:solidFill>
                  <a:srgbClr val="000000"/>
                </a:solidFill>
                <a:latin typeface="AR BERKLEY" pitchFamily="2" charset="0"/>
              </a:rPr>
              <a:t>ns</a:t>
            </a:r>
            <a:r>
              <a:rPr lang="en-US" baseline="30000" smtClean="0">
                <a:solidFill>
                  <a:srgbClr val="000000"/>
                </a:solidFill>
                <a:latin typeface="AR BERKLEY" pitchFamily="2" charset="0"/>
              </a:rPr>
              <a:t>2</a:t>
            </a:r>
            <a:r>
              <a:rPr lang="en-US" smtClean="0">
                <a:solidFill>
                  <a:srgbClr val="000000"/>
                </a:solidFill>
                <a:latin typeface="AR BERKLEY" pitchFamily="2" charset="0"/>
              </a:rPr>
              <a:t>np</a:t>
            </a:r>
            <a:r>
              <a:rPr lang="en-US" sz="2800" smtClean="0">
                <a:solidFill>
                  <a:srgbClr val="000000"/>
                </a:solidFill>
                <a:latin typeface="AR BERKLEY" pitchFamily="2" charset="0"/>
              </a:rPr>
              <a:t>6 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000000"/>
                </a:solidFill>
                <a:latin typeface="AR BERKLEY" pitchFamily="2" charset="0"/>
              </a:rPr>
              <a:t>                                                   (1</a:t>
            </a:r>
            <a:r>
              <a:rPr lang="en-US" smtClean="0">
                <a:solidFill>
                  <a:srgbClr val="000000"/>
                </a:solidFill>
                <a:latin typeface="AR BERKLEY" pitchFamily="2" charset="0"/>
                <a:cs typeface="Times New Roman" pitchFamily="18" charset="0"/>
              </a:rPr>
              <a:t>s</a:t>
            </a:r>
            <a:r>
              <a:rPr lang="en-US" baseline="30000" smtClean="0">
                <a:solidFill>
                  <a:srgbClr val="000000"/>
                </a:solidFill>
                <a:latin typeface="AR BERKLEY" pitchFamily="2" charset="0"/>
                <a:cs typeface="Times New Roman" pitchFamily="18" charset="0"/>
              </a:rPr>
              <a:t>2 for He</a:t>
            </a:r>
            <a:r>
              <a:rPr lang="en-US" sz="2800" smtClean="0">
                <a:solidFill>
                  <a:srgbClr val="000000"/>
                </a:solidFill>
                <a:latin typeface="AR BERKLEY" pitchFamily="2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000000"/>
                </a:solidFill>
                <a:latin typeface="AR BERKLEY" pitchFamily="2" charset="0"/>
              </a:rPr>
              <a:t>First G.   B      C     N        O       F     He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000000"/>
                </a:solidFill>
                <a:latin typeface="AR BERKLEY" pitchFamily="2" charset="0"/>
              </a:rPr>
              <a:t>Element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000000"/>
                </a:solidFill>
                <a:latin typeface="AR BERKLEY" pitchFamily="2" charset="0"/>
              </a:rPr>
              <a:t>G.O.S    +3      +4    +5       +6        +7      +8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000000"/>
                </a:solidFill>
                <a:latin typeface="AR BERKLEY" pitchFamily="2" charset="0"/>
              </a:rPr>
              <a:t>Other      +1      +2    +3       +4        +5      +6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000000"/>
                </a:solidFill>
                <a:latin typeface="AR BERKLEY" pitchFamily="2" charset="0"/>
              </a:rPr>
              <a:t>O.S</a:t>
            </a:r>
            <a:r>
              <a:rPr lang="en-US" smtClean="0">
                <a:solidFill>
                  <a:srgbClr val="000000"/>
                </a:solidFill>
                <a:latin typeface="AR BERKLEY" pitchFamily="2" charset="0"/>
                <a:cs typeface="Times New Roman" pitchFamily="18" charset="0"/>
              </a:rPr>
              <a:t>             -4    -3      +2       +3     +4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  <a:latin typeface="AR BERKLEY" pitchFamily="2" charset="0"/>
                <a:cs typeface="Times New Roman" pitchFamily="18" charset="0"/>
              </a:rPr>
              <a:t>                                -2       +1      +2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u="sng" smtClean="0">
                <a:latin typeface="AR BERKLEY" pitchFamily="2" charset="0"/>
              </a:rPr>
              <a:t>General electronic configuration &amp; oxidation state</a:t>
            </a:r>
            <a:r>
              <a:rPr lang="en-US" sz="3400" smtClean="0"/>
              <a:t> </a:t>
            </a:r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6477000" y="624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152400" y="487680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>
            <a:off x="152400" y="426720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152400" y="327660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>
            <a:off x="152400" y="213360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2"/>
          <p:cNvSpPr>
            <a:spLocks noChangeShapeType="1"/>
          </p:cNvSpPr>
          <p:nvPr/>
        </p:nvSpPr>
        <p:spPr bwMode="auto">
          <a:xfrm>
            <a:off x="228600" y="1600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3"/>
          <p:cNvSpPr>
            <a:spLocks noChangeShapeType="1"/>
          </p:cNvSpPr>
          <p:nvPr/>
        </p:nvSpPr>
        <p:spPr bwMode="auto">
          <a:xfrm>
            <a:off x="0" y="1600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4"/>
          <p:cNvSpPr>
            <a:spLocks noChangeShapeType="1"/>
          </p:cNvSpPr>
          <p:nvPr/>
        </p:nvSpPr>
        <p:spPr bwMode="auto">
          <a:xfrm flipV="1">
            <a:off x="152400" y="1600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7"/>
          <p:cNvSpPr>
            <a:spLocks noChangeShapeType="1"/>
          </p:cNvSpPr>
          <p:nvPr/>
        </p:nvSpPr>
        <p:spPr bwMode="auto">
          <a:xfrm>
            <a:off x="152400" y="4876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/>
        </p:nvSpPr>
        <p:spPr bwMode="auto">
          <a:xfrm>
            <a:off x="152400" y="66294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20"/>
          <p:cNvSpPr>
            <a:spLocks noChangeShapeType="1"/>
          </p:cNvSpPr>
          <p:nvPr/>
        </p:nvSpPr>
        <p:spPr bwMode="auto">
          <a:xfrm>
            <a:off x="8839200" y="4267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1"/>
          <p:cNvSpPr>
            <a:spLocks noChangeShapeType="1"/>
          </p:cNvSpPr>
          <p:nvPr/>
        </p:nvSpPr>
        <p:spPr bwMode="auto">
          <a:xfrm>
            <a:off x="8915400" y="1600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2"/>
          <p:cNvSpPr>
            <a:spLocks noChangeShapeType="1"/>
          </p:cNvSpPr>
          <p:nvPr/>
        </p:nvSpPr>
        <p:spPr bwMode="auto">
          <a:xfrm>
            <a:off x="0" y="1676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4"/>
          <p:cNvSpPr>
            <a:spLocks noChangeShapeType="1"/>
          </p:cNvSpPr>
          <p:nvPr/>
        </p:nvSpPr>
        <p:spPr bwMode="auto">
          <a:xfrm>
            <a:off x="152400" y="160020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5"/>
          <p:cNvSpPr>
            <a:spLocks noChangeShapeType="1"/>
          </p:cNvSpPr>
          <p:nvPr/>
        </p:nvSpPr>
        <p:spPr bwMode="auto">
          <a:xfrm>
            <a:off x="1752600" y="1600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6"/>
          <p:cNvSpPr>
            <a:spLocks noChangeShapeType="1"/>
          </p:cNvSpPr>
          <p:nvPr/>
        </p:nvSpPr>
        <p:spPr bwMode="auto">
          <a:xfrm>
            <a:off x="2971800" y="1600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7"/>
          <p:cNvSpPr>
            <a:spLocks noChangeShapeType="1"/>
          </p:cNvSpPr>
          <p:nvPr/>
        </p:nvSpPr>
        <p:spPr bwMode="auto">
          <a:xfrm>
            <a:off x="3962400" y="1600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8"/>
          <p:cNvSpPr>
            <a:spLocks noChangeShapeType="1"/>
          </p:cNvSpPr>
          <p:nvPr/>
        </p:nvSpPr>
        <p:spPr bwMode="auto">
          <a:xfrm>
            <a:off x="5257800" y="1600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9"/>
          <p:cNvSpPr>
            <a:spLocks noChangeShapeType="1"/>
          </p:cNvSpPr>
          <p:nvPr/>
        </p:nvSpPr>
        <p:spPr bwMode="auto">
          <a:xfrm>
            <a:off x="5181600" y="1600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30"/>
          <p:cNvSpPr>
            <a:spLocks noChangeShapeType="1"/>
          </p:cNvSpPr>
          <p:nvPr/>
        </p:nvSpPr>
        <p:spPr bwMode="auto">
          <a:xfrm>
            <a:off x="6324600" y="1600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31"/>
          <p:cNvSpPr>
            <a:spLocks noChangeShapeType="1"/>
          </p:cNvSpPr>
          <p:nvPr/>
        </p:nvSpPr>
        <p:spPr bwMode="auto">
          <a:xfrm>
            <a:off x="7467600" y="1600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2"/>
          <p:cNvSpPr>
            <a:spLocks noChangeShapeType="1"/>
          </p:cNvSpPr>
          <p:nvPr/>
        </p:nvSpPr>
        <p:spPr bwMode="auto">
          <a:xfrm>
            <a:off x="7467600" y="32766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093788"/>
            <a:ext cx="8763000" cy="4538662"/>
          </a:xfrm>
        </p:spPr>
        <p:txBody>
          <a:bodyPr rtlCol="0">
            <a:normAutofit fontScale="47500" lnSpcReduction="20000"/>
          </a:bodyPr>
          <a:lstStyle/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b="1" dirty="0" smtClean="0">
                <a:solidFill>
                  <a:srgbClr val="00B0F0"/>
                </a:solidFill>
              </a:rPr>
              <a:t>Oxide formation</a:t>
            </a:r>
            <a:r>
              <a:rPr lang="en-US" sz="4000" dirty="0" smtClean="0"/>
              <a:t>:-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200" dirty="0" smtClean="0"/>
              <a:t>Group 14 elements form three types of oxides:-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200" b="1" dirty="0" smtClean="0">
                <a:solidFill>
                  <a:srgbClr val="00B050"/>
                </a:solidFill>
              </a:rPr>
              <a:t>MO(monoxide)        MO</a:t>
            </a:r>
            <a:r>
              <a:rPr lang="en-US" sz="42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4200" b="1" dirty="0" smtClean="0">
                <a:solidFill>
                  <a:srgbClr val="00B050"/>
                </a:solidFill>
              </a:rPr>
              <a:t>(Dioxide)           M</a:t>
            </a:r>
            <a:r>
              <a:rPr lang="en-US" sz="42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4200" b="1" dirty="0" smtClean="0">
                <a:solidFill>
                  <a:srgbClr val="00B050"/>
                </a:solidFill>
              </a:rPr>
              <a:t>O</a:t>
            </a:r>
            <a:r>
              <a:rPr lang="en-US" sz="4200" b="1" baseline="-25000" dirty="0" smtClean="0">
                <a:solidFill>
                  <a:srgbClr val="00B050"/>
                </a:solidFill>
              </a:rPr>
              <a:t>3</a:t>
            </a:r>
            <a:r>
              <a:rPr lang="en-US" sz="4200" b="1" dirty="0" smtClean="0">
                <a:solidFill>
                  <a:srgbClr val="00B050"/>
                </a:solidFill>
              </a:rPr>
              <a:t>(MO+MO</a:t>
            </a:r>
            <a:r>
              <a:rPr lang="en-US" sz="42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4200" b="1" dirty="0" smtClean="0">
                <a:solidFill>
                  <a:srgbClr val="00B050"/>
                </a:solidFill>
              </a:rPr>
              <a:t>)(Mixed oxide)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200" dirty="0" smtClean="0"/>
              <a:t>All elements of group14 expect silicon form monoxides of the formula MO.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200" dirty="0" smtClean="0"/>
              <a:t>While CO is neutral, all other oxides are basic in character.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200" dirty="0" smtClean="0"/>
              <a:t>Carbon monoxide(CO) is the most important monoxide. 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200" dirty="0" smtClean="0"/>
              <a:t>All group14 elements form dioxides having the formula MO</a:t>
            </a:r>
            <a:r>
              <a:rPr lang="en-US" sz="4200" baseline="-25000" dirty="0" smtClean="0"/>
              <a:t>2</a:t>
            </a:r>
            <a:r>
              <a:rPr lang="en-US" sz="4200" dirty="0" smtClean="0"/>
              <a:t>.</a:t>
            </a:r>
            <a:endParaRPr lang="en-US" sz="4200" baseline="-25000" dirty="0" smtClean="0"/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200" dirty="0" smtClean="0"/>
              <a:t>These oxides differ in their properties and structures.   </a:t>
            </a:r>
            <a:r>
              <a:rPr lang="en-US" sz="4200" baseline="30000" dirty="0" smtClean="0"/>
              <a:t>      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aseline="30000" dirty="0" smtClean="0"/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250" y="339725"/>
            <a:ext cx="6275388" cy="10112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Chemical properties (CONT---)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093788"/>
            <a:ext cx="8763000" cy="5307012"/>
          </a:xfrm>
        </p:spPr>
        <p:txBody>
          <a:bodyPr rtlCol="0">
            <a:normAutofit fontScale="25000" lnSpcReduction="20000"/>
          </a:bodyPr>
          <a:lstStyle/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1200" b="1" dirty="0" smtClean="0">
                <a:solidFill>
                  <a:srgbClr val="00B0F0"/>
                </a:solidFill>
              </a:rPr>
              <a:t>Halide formation</a:t>
            </a:r>
            <a:r>
              <a:rPr lang="en-US" sz="7200" b="1" dirty="0" smtClean="0"/>
              <a:t>:-</a:t>
            </a:r>
            <a:endParaRPr lang="en-US" sz="7200" dirty="0" smtClean="0"/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/>
              <a:t>Elements of group14 form the following types of halides,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dirty="0" smtClean="0"/>
              <a:t>                       </a:t>
            </a:r>
            <a:r>
              <a:rPr lang="en-US" sz="8000" b="1" dirty="0" smtClean="0">
                <a:solidFill>
                  <a:srgbClr val="00B050"/>
                </a:solidFill>
              </a:rPr>
              <a:t>MX</a:t>
            </a:r>
            <a:r>
              <a:rPr lang="en-US" sz="8000" b="1" baseline="-25000" dirty="0" smtClean="0">
                <a:solidFill>
                  <a:srgbClr val="00B050"/>
                </a:solidFill>
              </a:rPr>
              <a:t>4 </a:t>
            </a:r>
            <a:r>
              <a:rPr lang="en-US" sz="8000" b="1" dirty="0" smtClean="0">
                <a:solidFill>
                  <a:srgbClr val="00B050"/>
                </a:solidFill>
              </a:rPr>
              <a:t>   type   eg.,  CCL</a:t>
            </a:r>
            <a:r>
              <a:rPr lang="en-US" sz="8000" b="1" baseline="-25000" dirty="0" smtClean="0">
                <a:solidFill>
                  <a:srgbClr val="00B050"/>
                </a:solidFill>
              </a:rPr>
              <a:t>4 </a:t>
            </a:r>
            <a:r>
              <a:rPr lang="en-US" sz="8000" b="1" dirty="0" smtClean="0">
                <a:solidFill>
                  <a:srgbClr val="00B050"/>
                </a:solidFill>
              </a:rPr>
              <a:t>(carbon tetrachloride)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b="1" dirty="0" smtClean="0">
                <a:solidFill>
                  <a:srgbClr val="00B050"/>
                </a:solidFill>
              </a:rPr>
              <a:t>                      MHX</a:t>
            </a:r>
            <a:r>
              <a:rPr lang="en-US" sz="8000" b="1" baseline="-25000" dirty="0" smtClean="0">
                <a:solidFill>
                  <a:srgbClr val="00B050"/>
                </a:solidFill>
              </a:rPr>
              <a:t>3 </a:t>
            </a:r>
            <a:r>
              <a:rPr lang="en-US" sz="8000" b="1" dirty="0" smtClean="0">
                <a:solidFill>
                  <a:srgbClr val="00B050"/>
                </a:solidFill>
              </a:rPr>
              <a:t> type   eg.,   CHCL</a:t>
            </a:r>
            <a:r>
              <a:rPr lang="en-US" sz="8000" b="1" baseline="-25000" dirty="0" smtClean="0">
                <a:solidFill>
                  <a:srgbClr val="00B050"/>
                </a:solidFill>
              </a:rPr>
              <a:t>3</a:t>
            </a:r>
            <a:r>
              <a:rPr lang="en-US" sz="8000" b="1" dirty="0" smtClean="0">
                <a:solidFill>
                  <a:srgbClr val="00B050"/>
                </a:solidFill>
              </a:rPr>
              <a:t> (Chloroform)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b="1" dirty="0" smtClean="0">
                <a:solidFill>
                  <a:srgbClr val="00B050"/>
                </a:solidFill>
              </a:rPr>
              <a:t>                       MX</a:t>
            </a:r>
            <a:r>
              <a:rPr lang="en-US" sz="8000" b="1" baseline="-25000" dirty="0" smtClean="0">
                <a:solidFill>
                  <a:srgbClr val="00B050"/>
                </a:solidFill>
              </a:rPr>
              <a:t>2 </a:t>
            </a:r>
            <a:r>
              <a:rPr lang="en-US" sz="8000" b="1" dirty="0" smtClean="0">
                <a:solidFill>
                  <a:srgbClr val="00B050"/>
                </a:solidFill>
              </a:rPr>
              <a:t>    type   eg.,    SICL</a:t>
            </a:r>
            <a:r>
              <a:rPr lang="en-US" sz="80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8000" b="1" dirty="0" smtClean="0">
                <a:solidFill>
                  <a:srgbClr val="00B050"/>
                </a:solidFill>
              </a:rPr>
              <a:t> (Silicon dichloride)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err="1" smtClean="0"/>
              <a:t>Dihalides</a:t>
            </a:r>
            <a:r>
              <a:rPr lang="en-US" sz="8000" dirty="0" smtClean="0"/>
              <a:t> of </a:t>
            </a:r>
            <a:r>
              <a:rPr lang="en-US" sz="8000" dirty="0" err="1" smtClean="0"/>
              <a:t>Ge</a:t>
            </a:r>
            <a:r>
              <a:rPr lang="en-US" sz="8000" dirty="0" smtClean="0"/>
              <a:t>, </a:t>
            </a:r>
            <a:r>
              <a:rPr lang="en-US" sz="8000" dirty="0" err="1" smtClean="0"/>
              <a:t>Sn</a:t>
            </a:r>
            <a:r>
              <a:rPr lang="en-US" sz="8000" dirty="0" smtClean="0"/>
              <a:t> &amp; </a:t>
            </a:r>
            <a:r>
              <a:rPr lang="en-US" sz="8000" dirty="0" err="1" smtClean="0"/>
              <a:t>Pb</a:t>
            </a:r>
            <a:r>
              <a:rPr lang="en-US" sz="8000" dirty="0" smtClean="0"/>
              <a:t> are more ionic in nature.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/>
              <a:t>The  stability of </a:t>
            </a:r>
            <a:r>
              <a:rPr lang="en-US" sz="8000" dirty="0" err="1" smtClean="0"/>
              <a:t>dihalides</a:t>
            </a:r>
            <a:r>
              <a:rPr lang="en-US" sz="8000" dirty="0" smtClean="0"/>
              <a:t> increases in going down the group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err="1" smtClean="0"/>
              <a:t>Tetrahalides</a:t>
            </a:r>
            <a:r>
              <a:rPr lang="en-US" sz="8000" dirty="0" smtClean="0"/>
              <a:t> of the type MX</a:t>
            </a:r>
            <a:r>
              <a:rPr lang="en-US" sz="8000" baseline="-25000" dirty="0" smtClean="0"/>
              <a:t>4 </a:t>
            </a:r>
            <a:r>
              <a:rPr lang="en-US" sz="8000" dirty="0" smtClean="0"/>
              <a:t>are known for all the elements of group14. 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err="1" smtClean="0"/>
              <a:t>Tetrahalides</a:t>
            </a:r>
            <a:r>
              <a:rPr lang="en-US" sz="8000" dirty="0" smtClean="0"/>
              <a:t> are </a:t>
            </a:r>
            <a:r>
              <a:rPr lang="en-US" sz="8000" dirty="0" err="1" smtClean="0"/>
              <a:t>tetradedral</a:t>
            </a:r>
            <a:r>
              <a:rPr lang="en-US" sz="8000" dirty="0" smtClean="0"/>
              <a:t> and covalent.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smtClean="0"/>
              <a:t>The </a:t>
            </a:r>
            <a:r>
              <a:rPr lang="en-US" sz="8000" dirty="0" err="1" smtClean="0"/>
              <a:t>tetrahalides</a:t>
            </a:r>
            <a:r>
              <a:rPr lang="en-US" sz="8000" dirty="0" smtClean="0"/>
              <a:t> of all elements except of carbon undergo hydrolysis.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aseline="30000" dirty="0" smtClean="0"/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013" y="331788"/>
            <a:ext cx="6199187" cy="1089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Chemical properties (CONT---)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486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00B0F0"/>
                </a:solidFill>
              </a:rPr>
              <a:t>Introduction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Symbol :-</a:t>
            </a:r>
            <a:r>
              <a:rPr lang="en-US" dirty="0" smtClean="0"/>
              <a:t>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Latin word:- </a:t>
            </a:r>
            <a:r>
              <a:rPr lang="en-US" dirty="0" smtClean="0"/>
              <a:t>"</a:t>
            </a:r>
            <a:r>
              <a:rPr lang="en-US" dirty="0" err="1" smtClean="0"/>
              <a:t>carbo</a:t>
            </a:r>
            <a:r>
              <a:rPr lang="en-US" dirty="0" smtClean="0"/>
              <a:t>" </a:t>
            </a:r>
            <a:r>
              <a:rPr lang="en-US" dirty="0" err="1" smtClean="0"/>
              <a:t>meaning"charcoal</a:t>
            </a:r>
            <a:r>
              <a:rPr lang="en-US" dirty="0" smtClean="0"/>
              <a:t>"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Atomic Number </a:t>
            </a:r>
            <a:r>
              <a:rPr lang="en-US" dirty="0" smtClean="0"/>
              <a:t>= 6, </a:t>
            </a:r>
            <a:r>
              <a:rPr lang="en-US" b="1" dirty="0" smtClean="0"/>
              <a:t>Atomic Mass </a:t>
            </a:r>
            <a:r>
              <a:rPr lang="en-US" dirty="0" smtClean="0"/>
              <a:t>= 12.01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Most common element: </a:t>
            </a:r>
            <a:r>
              <a:rPr lang="en-US" dirty="0" smtClean="0"/>
              <a:t>graphite, diamonds and coal.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Most common compounds:- </a:t>
            </a:r>
            <a:r>
              <a:rPr lang="en-US" dirty="0" smtClean="0"/>
              <a:t>Hydrocarbons and Carbon dioxide.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smtClean="0">
                <a:solidFill>
                  <a:srgbClr val="00B0F0"/>
                </a:solidFill>
              </a:rPr>
              <a:t>Physical Properties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Carbon is a soft, dull gray or black non-metal that can be scratched with a fingernail.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density of carbon as graphite is 2.267 g/</a:t>
            </a:r>
            <a:r>
              <a:rPr lang="en-US" dirty="0" err="1" smtClean="0"/>
              <a:t>mL</a:t>
            </a:r>
            <a:r>
              <a:rPr lang="en-US" dirty="0" smtClean="0"/>
              <a:t>, which means it will sink in water.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188" y="539750"/>
            <a:ext cx="2646362" cy="700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CARBON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613" y="1149350"/>
            <a:ext cx="7467600" cy="5486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00B0F0"/>
                </a:solidFill>
              </a:rPr>
              <a:t>Diamond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Jewellery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Manufacturing tools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making dies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B0F0"/>
                </a:solidFill>
              </a:rPr>
              <a:t>Graphite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Lubricant at high temperature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Manufacturing lead pencils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B0F0"/>
                </a:solidFill>
              </a:rPr>
              <a:t>Coal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Fuel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Manufacturing coal tar, coke and coal gas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Manufacturing synthetic petrol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488" y="533400"/>
            <a:ext cx="3560762" cy="700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CARBON-Uses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192213"/>
            <a:ext cx="8534400" cy="5486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00B0F0"/>
                </a:solidFill>
              </a:rPr>
              <a:t>Introduction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Symbol :-</a:t>
            </a:r>
            <a:r>
              <a:rPr lang="en-US" dirty="0" smtClean="0"/>
              <a:t>Si.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Latin word:-</a:t>
            </a:r>
            <a:r>
              <a:rPr lang="en-US" dirty="0" smtClean="0"/>
              <a:t> “</a:t>
            </a:r>
            <a:r>
              <a:rPr lang="en-US" dirty="0" err="1" smtClean="0"/>
              <a:t>Silicium</a:t>
            </a:r>
            <a:r>
              <a:rPr lang="en-US" dirty="0" smtClean="0"/>
              <a:t>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Atomic Number </a:t>
            </a:r>
            <a:r>
              <a:rPr lang="en-US" dirty="0" smtClean="0"/>
              <a:t>= 14, </a:t>
            </a:r>
            <a:r>
              <a:rPr lang="en-US" b="1" dirty="0" smtClean="0"/>
              <a:t>Atomic Mass </a:t>
            </a:r>
            <a:r>
              <a:rPr lang="en-US" dirty="0" smtClean="0"/>
              <a:t>= 28.09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Most common compounds:-</a:t>
            </a:r>
            <a:r>
              <a:rPr lang="en-US" dirty="0" smtClean="0"/>
              <a:t>Silicon dioxide (SiO</a:t>
            </a:r>
            <a:r>
              <a:rPr lang="en-US" baseline="-25000" dirty="0" smtClean="0"/>
              <a:t>2</a:t>
            </a:r>
            <a:r>
              <a:rPr lang="en-US" dirty="0" smtClean="0"/>
              <a:t>),Silicon carbide (</a:t>
            </a:r>
            <a:r>
              <a:rPr lang="en-US" dirty="0" err="1" smtClean="0"/>
              <a:t>SiC</a:t>
            </a:r>
            <a:r>
              <a:rPr lang="en-US" dirty="0" smtClean="0"/>
              <a:t>),Sodium silicate (Na</a:t>
            </a:r>
            <a:r>
              <a:rPr lang="en-US" baseline="-25000" dirty="0" smtClean="0"/>
              <a:t>2</a:t>
            </a:r>
            <a:r>
              <a:rPr lang="en-US" dirty="0" smtClean="0"/>
              <a:t>SiO</a:t>
            </a:r>
            <a:r>
              <a:rPr lang="en-US" baseline="-25000" dirty="0" smtClean="0"/>
              <a:t>3</a:t>
            </a:r>
            <a:r>
              <a:rPr lang="en-US" dirty="0" smtClean="0"/>
              <a:t>) and Silicon tetrachloride (SiCl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smtClean="0">
                <a:solidFill>
                  <a:srgbClr val="00B0F0"/>
                </a:solidFill>
              </a:rPr>
              <a:t>Physical Properties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Crystalline silicon has a metallic grayish color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Silicon is relatively inert, but it is attacked by dilute alkali and by halogens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Silicon transmits over 95% of all infrared wavelengths (1.3-6.7 mm)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533400"/>
            <a:ext cx="2112963" cy="700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SILICON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8075"/>
            <a:ext cx="8763000" cy="4537075"/>
          </a:xfrm>
        </p:spPr>
        <p:txBody>
          <a:bodyPr rtlCol="0">
            <a:normAutofit fontScale="77500" lnSpcReduction="20000"/>
          </a:bodyPr>
          <a:lstStyle/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Electronic devices such as transistors, diodes and chips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For producing ferrosilicon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As a deoxidiser in steal industry</a:t>
            </a:r>
            <a:endParaRPr lang="en-US" sz="4000" dirty="0" smtClean="0">
              <a:solidFill>
                <a:srgbClr val="00B0F0"/>
              </a:solidFill>
            </a:endParaRP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Important to plant and animal life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4813" y="539750"/>
            <a:ext cx="3178175" cy="700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SILICON-Uses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108075"/>
            <a:ext cx="8534400" cy="54864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00B0F0"/>
                </a:solidFill>
              </a:rPr>
              <a:t>Introduction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Symbol </a:t>
            </a:r>
            <a:r>
              <a:rPr lang="en-US" dirty="0" smtClean="0"/>
              <a:t>:-</a:t>
            </a:r>
            <a:r>
              <a:rPr lang="en-US" dirty="0" err="1" smtClean="0"/>
              <a:t>Ge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Latin word:-</a:t>
            </a:r>
            <a:r>
              <a:rPr lang="en-US" dirty="0" smtClean="0"/>
              <a:t> “Germania”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Atomic Number </a:t>
            </a:r>
            <a:r>
              <a:rPr lang="en-US" dirty="0" smtClean="0"/>
              <a:t>= 32, </a:t>
            </a:r>
            <a:r>
              <a:rPr lang="en-US" b="1" dirty="0" smtClean="0"/>
              <a:t>Atomic Mass </a:t>
            </a:r>
            <a:r>
              <a:rPr lang="en-US" dirty="0" smtClean="0"/>
              <a:t>= 72.60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Most common compounds:-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Oxide(s): </a:t>
            </a:r>
            <a:r>
              <a:rPr lang="en-US" dirty="0" err="1" smtClean="0"/>
              <a:t>GeO</a:t>
            </a:r>
            <a:r>
              <a:rPr lang="en-US" dirty="0" smtClean="0"/>
              <a:t>, GeO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Chloride(s): </a:t>
            </a:r>
            <a:r>
              <a:rPr lang="en-US" dirty="0" smtClean="0"/>
              <a:t>GeCl</a:t>
            </a:r>
            <a:r>
              <a:rPr lang="en-US" baseline="-25000" dirty="0" smtClean="0"/>
              <a:t>2</a:t>
            </a:r>
            <a:r>
              <a:rPr lang="en-US" dirty="0" smtClean="0"/>
              <a:t>, GeCl</a:t>
            </a:r>
            <a:r>
              <a:rPr lang="en-US" baseline="-25000" dirty="0" smtClean="0"/>
              <a:t>4 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Hydride(s): </a:t>
            </a:r>
            <a:r>
              <a:rPr lang="en-US" dirty="0" smtClean="0"/>
              <a:t>GeH</a:t>
            </a:r>
            <a:r>
              <a:rPr lang="en-US" baseline="-25000" dirty="0" smtClean="0"/>
              <a:t>4</a:t>
            </a:r>
            <a:r>
              <a:rPr lang="en-US" dirty="0" smtClean="0"/>
              <a:t>, Ge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smtClean="0">
                <a:solidFill>
                  <a:srgbClr val="00B0F0"/>
                </a:solidFill>
              </a:rPr>
              <a:t>Physical Properties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Germanium is a lustrous, hard, gray-white semi-metallic element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Germanium expands as it freezes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It is a semiconductor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 Germanium and the oxide are transparent to infrared radiation</a:t>
            </a:r>
            <a:endParaRPr lang="en-US" sz="3800" b="1" dirty="0" smtClean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788" y="539750"/>
            <a:ext cx="2951162" cy="700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C00000"/>
                </a:solidFill>
              </a:rPr>
              <a:t>GERMANIUM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1066800"/>
            <a:ext cx="8763000" cy="45370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Semiconductor devices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Making prisms, lenses and windows in instruments based on IR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As catalyst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1563" y="533400"/>
            <a:ext cx="4094162" cy="700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C00000"/>
                </a:solidFill>
              </a:rPr>
              <a:t>GERMANIUM-Uses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150" y="1081088"/>
            <a:ext cx="8534400" cy="54864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00B0F0"/>
                </a:solidFill>
              </a:rPr>
              <a:t>Introduction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Symbol </a:t>
            </a:r>
            <a:r>
              <a:rPr lang="en-US" dirty="0" smtClean="0"/>
              <a:t>:-</a:t>
            </a:r>
            <a:r>
              <a:rPr lang="en-US" dirty="0" err="1" smtClean="0"/>
              <a:t>Sn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Latin word:-</a:t>
            </a:r>
            <a:r>
              <a:rPr lang="en-US" dirty="0" smtClean="0"/>
              <a:t> “</a:t>
            </a:r>
            <a:r>
              <a:rPr lang="en-US" dirty="0" err="1" smtClean="0"/>
              <a:t>Stannum</a:t>
            </a:r>
            <a:r>
              <a:rPr lang="en-US" dirty="0" smtClean="0"/>
              <a:t>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Atomic Number </a:t>
            </a:r>
            <a:r>
              <a:rPr lang="en-US" dirty="0" smtClean="0"/>
              <a:t>= 50, </a:t>
            </a:r>
            <a:r>
              <a:rPr lang="en-US" b="1" dirty="0" smtClean="0"/>
              <a:t>Atomic Mass </a:t>
            </a:r>
            <a:r>
              <a:rPr lang="en-US" dirty="0" smtClean="0"/>
              <a:t>= 118.69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Most common compounds</a:t>
            </a:r>
            <a:r>
              <a:rPr lang="en-US" dirty="0" smtClean="0"/>
              <a:t>:-SnF</a:t>
            </a:r>
            <a:r>
              <a:rPr lang="en-US" baseline="-25000" dirty="0" smtClean="0"/>
              <a:t>4</a:t>
            </a:r>
            <a:r>
              <a:rPr lang="en-US" dirty="0" smtClean="0"/>
              <a:t>, Sncl</a:t>
            </a:r>
            <a:r>
              <a:rPr lang="en-US" baseline="-25000" dirty="0" smtClean="0"/>
              <a:t>4</a:t>
            </a:r>
            <a:r>
              <a:rPr lang="en-US" dirty="0" smtClean="0"/>
              <a:t>, Snbr</a:t>
            </a:r>
            <a:r>
              <a:rPr lang="en-US" baseline="-25000" dirty="0" smtClean="0"/>
              <a:t>4</a:t>
            </a:r>
            <a:r>
              <a:rPr lang="en-US" dirty="0" smtClean="0"/>
              <a:t> and SnCl</a:t>
            </a:r>
            <a:r>
              <a:rPr lang="en-US" baseline="-25000" dirty="0" smtClean="0"/>
              <a:t>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smtClean="0">
                <a:solidFill>
                  <a:srgbClr val="00B0F0"/>
                </a:solidFill>
              </a:rPr>
              <a:t>Physical Properties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Tin is a malleable silvery-white metal which takes a high polish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It possesses a highly crystalline structure and is moderately ductile.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 When a bar of tin is bent, the crystals break, producing a characteristic 'tin cry‘.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Tin has a cubic structure.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 Upon warming, at 13.2°C gray tin changes to white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2913" y="527050"/>
            <a:ext cx="1198562" cy="698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TIN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122363"/>
            <a:ext cx="8763000" cy="4537075"/>
          </a:xfrm>
        </p:spPr>
        <p:txBody>
          <a:bodyPr rtlCol="0">
            <a:normAutofit fontScale="62500" lnSpcReduction="20000"/>
          </a:bodyPr>
          <a:lstStyle/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For tinning of copper and brass utensils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For making tin foils for wrapping cigarettes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For making alloy:- solder, bronze and gun metal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Sno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coated glass is scratch resistant i.e. aircraft windows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Used in agriculture to control fungi such as potato blight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539750"/>
            <a:ext cx="2112963" cy="700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TIN-Uses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/>
          <a:lstStyle/>
          <a:p>
            <a:r>
              <a:rPr lang="en-US" sz="3600" smtClean="0">
                <a:latin typeface="AR ESSENCE" pitchFamily="2" charset="0"/>
              </a:rPr>
              <a:t>As metals,non-metals and metalloids exist only in p-block of periodic table. </a:t>
            </a:r>
          </a:p>
          <a:p>
            <a:r>
              <a:rPr lang="en-US" sz="3600" smtClean="0">
                <a:latin typeface="AR ESSENCE" pitchFamily="2" charset="0"/>
              </a:rPr>
              <a:t>The heaviest element in each </a:t>
            </a:r>
          </a:p>
          <a:p>
            <a:pPr>
              <a:buFont typeface="Wingdings" pitchFamily="2" charset="2"/>
              <a:buNone/>
            </a:pPr>
            <a:r>
              <a:rPr lang="en-US" sz="3600" smtClean="0">
                <a:latin typeface="AR ESSENCE" pitchFamily="2" charset="0"/>
              </a:rPr>
              <a:t>   p-block group is mostly </a:t>
            </a:r>
          </a:p>
          <a:p>
            <a:pPr>
              <a:buFont typeface="Wingdings" pitchFamily="2" charset="2"/>
              <a:buNone/>
            </a:pPr>
            <a:r>
              <a:rPr lang="en-US" sz="3600" smtClean="0">
                <a:latin typeface="AR ESSENCE" pitchFamily="2" charset="0"/>
              </a:rPr>
              <a:t>  metallic in nature.</a:t>
            </a:r>
          </a:p>
          <a:p>
            <a:r>
              <a:rPr lang="en-US" sz="3600" smtClean="0">
                <a:latin typeface="AR ESSENCE" pitchFamily="2" charset="0"/>
              </a:rPr>
              <a:t>Non-metallic character of                   elements decreases down                           the group. </a:t>
            </a:r>
          </a:p>
        </p:txBody>
      </p:sp>
      <p:pic>
        <p:nvPicPr>
          <p:cNvPr id="6147" name="Picture 5" descr="clip_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24000"/>
            <a:ext cx="3200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Line 11"/>
          <p:cNvSpPr>
            <a:spLocks noChangeShapeType="1"/>
          </p:cNvSpPr>
          <p:nvPr/>
        </p:nvSpPr>
        <p:spPr bwMode="auto">
          <a:xfrm>
            <a:off x="5486400" y="3505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066800"/>
            <a:ext cx="8534400" cy="54864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00B0F0"/>
                </a:solidFill>
              </a:rPr>
              <a:t>Introduction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Symbol </a:t>
            </a:r>
            <a:r>
              <a:rPr lang="en-US" dirty="0" smtClean="0"/>
              <a:t>:-</a:t>
            </a:r>
            <a:r>
              <a:rPr lang="en-US" dirty="0" err="1" smtClean="0"/>
              <a:t>Pb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Latin word:-</a:t>
            </a:r>
            <a:r>
              <a:rPr lang="en-US" dirty="0" smtClean="0"/>
              <a:t> “</a:t>
            </a:r>
            <a:r>
              <a:rPr lang="en-US" dirty="0" err="1" smtClean="0"/>
              <a:t>plumbum</a:t>
            </a:r>
            <a:r>
              <a:rPr lang="en-US" dirty="0" smtClean="0"/>
              <a:t>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Atomic Number </a:t>
            </a:r>
            <a:r>
              <a:rPr lang="en-US" dirty="0" smtClean="0"/>
              <a:t>= 82, </a:t>
            </a:r>
            <a:r>
              <a:rPr lang="en-US" b="1" dirty="0" smtClean="0"/>
              <a:t>Atomic Mass </a:t>
            </a:r>
            <a:r>
              <a:rPr lang="en-US" dirty="0" smtClean="0"/>
              <a:t>= 207.19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Most common compounds</a:t>
            </a:r>
            <a:r>
              <a:rPr lang="en-US" dirty="0" smtClean="0"/>
              <a:t>:- PbCl</a:t>
            </a:r>
            <a:r>
              <a:rPr lang="en-US" baseline="-25000" dirty="0" smtClean="0"/>
              <a:t>2</a:t>
            </a:r>
            <a:r>
              <a:rPr lang="en-US" dirty="0" smtClean="0"/>
              <a:t> ,PbO</a:t>
            </a:r>
            <a:r>
              <a:rPr lang="en-US" baseline="-25000" dirty="0" smtClean="0"/>
              <a:t>2</a:t>
            </a:r>
            <a:r>
              <a:rPr lang="en-US" dirty="0" smtClean="0"/>
              <a:t> ,</a:t>
            </a:r>
            <a:r>
              <a:rPr lang="en-US" dirty="0" err="1" smtClean="0"/>
              <a:t>Pb</a:t>
            </a:r>
            <a:r>
              <a:rPr lang="en-US" dirty="0" smtClean="0"/>
              <a:t>(NO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,Pb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 smtClean="0"/>
              <a:t> ,</a:t>
            </a:r>
            <a:r>
              <a:rPr lang="en-US" dirty="0" err="1" smtClean="0"/>
              <a:t>Pb</a:t>
            </a:r>
            <a:r>
              <a:rPr lang="en-US" dirty="0" smtClean="0"/>
              <a:t>(CH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4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smtClean="0">
                <a:solidFill>
                  <a:srgbClr val="00B0F0"/>
                </a:solidFill>
              </a:rPr>
              <a:t>Physical Properties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Lead is a soft, malleable and poor metal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It is also counted as one of the heavy metals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Metallic lead has a bluish-white color after being freshly cut, but it soon tarnishes to a dull grayish color when exposed to air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Lead has a shiny chrome-silver luster when it is melted into a liquid</a:t>
            </a:r>
            <a:endParaRPr lang="en-US" sz="3800" b="1" dirty="0" smtClean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54038"/>
            <a:ext cx="1503363" cy="7000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LEAD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1093788"/>
            <a:ext cx="8763000" cy="4538662"/>
          </a:xfrm>
        </p:spPr>
        <p:txBody>
          <a:bodyPr rtlCol="0">
            <a:normAutofit fontScale="77500" lnSpcReduction="20000"/>
          </a:bodyPr>
          <a:lstStyle/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For making water pipes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Lead storage battery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For making bullets, shots, etc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Alloys:- solder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Used for preparing high refractive index glasses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560388"/>
            <a:ext cx="2570163" cy="7000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LEAD-Uses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8229600" cy="6049963"/>
          </a:xfrm>
        </p:spPr>
        <p:txBody>
          <a:bodyPr/>
          <a:lstStyle/>
          <a:p>
            <a:r>
              <a:rPr lang="en-US" sz="3600" smtClean="0">
                <a:latin typeface="AR BLANCA" pitchFamily="2" charset="0"/>
              </a:rPr>
              <a:t>Non metals have higher ionization enthalpy and electronegetivity than the metals.</a:t>
            </a:r>
          </a:p>
          <a:p>
            <a:pPr>
              <a:buFont typeface="Wingdings" pitchFamily="2" charset="2"/>
              <a:buNone/>
            </a:pPr>
            <a:r>
              <a:rPr lang="en-US" sz="3600" smtClean="0">
                <a:latin typeface="AR BLANCA" pitchFamily="2" charset="0"/>
              </a:rPr>
              <a:t>       Hence metals form cations, and non metals form anions.</a:t>
            </a:r>
          </a:p>
          <a:p>
            <a:r>
              <a:rPr lang="en-US" sz="3600" smtClean="0">
                <a:latin typeface="AR BLANCA" pitchFamily="2" charset="0"/>
              </a:rPr>
              <a:t> Compounds formed between non metals are largely covalent in nature, while the compounds formed by highly reactive non-metal and metal have large difference in electronegativities</a:t>
            </a:r>
            <a:r>
              <a:rPr lang="en-US" smtClean="0"/>
              <a:t>.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r>
              <a:rPr lang="en-US" smtClean="0">
                <a:latin typeface="AR BERKLEY" pitchFamily="2" charset="0"/>
              </a:rPr>
              <a:t>Size and all the properties of size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 BERKLEY" pitchFamily="2" charset="0"/>
              </a:rPr>
              <a:t>       because of this the lightest p-block elements show the same kind of differences as the lightest s-block element i.e. lithium and beryllium.</a:t>
            </a:r>
          </a:p>
          <a:p>
            <a:r>
              <a:rPr lang="en-US" smtClean="0">
                <a:latin typeface="AR BERKLEY" pitchFamily="2" charset="0"/>
              </a:rPr>
              <a:t> Elements starting from boron are restricted to maximum covalence of four (using 2s and three 2p orbitals).</a:t>
            </a:r>
            <a:r>
              <a:rPr lang="en-US" smtClean="0"/>
              <a:t> 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z="4000" smtClean="0">
                <a:latin typeface="AR BLANCA" pitchFamily="2" charset="0"/>
              </a:rPr>
              <a:t>p-block elements differ…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mtClean="0"/>
              <a:t> </a:t>
            </a:r>
            <a:r>
              <a:rPr lang="en-US" sz="3600" smtClean="0">
                <a:latin typeface="AR BERKLEY" pitchFamily="2" charset="0"/>
              </a:rPr>
              <a:t>Elements At. No.  Electronic conf.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AR BLANCA" pitchFamily="2" charset="0"/>
              </a:rPr>
              <a:t>   </a:t>
            </a:r>
            <a:r>
              <a:rPr lang="en-US" sz="3600" b="1" smtClean="0">
                <a:latin typeface="AR BLANCA" pitchFamily="2" charset="0"/>
                <a:hlinkClick r:id="rId2"/>
              </a:rPr>
              <a:t>B</a:t>
            </a:r>
            <a:r>
              <a:rPr lang="en-US" sz="3600" b="1" smtClean="0">
                <a:latin typeface="AR BLANCA" pitchFamily="2" charset="0"/>
              </a:rPr>
              <a:t>        </a:t>
            </a:r>
            <a:r>
              <a:rPr lang="en-US" sz="3600" b="1" smtClean="0">
                <a:latin typeface="AR ESSENCE" pitchFamily="2" charset="0"/>
              </a:rPr>
              <a:t>5</a:t>
            </a:r>
            <a:r>
              <a:rPr lang="en-US" sz="3600" b="1" smtClean="0">
                <a:latin typeface="AR BLANCA" pitchFamily="2" charset="0"/>
              </a:rPr>
              <a:t>         </a:t>
            </a:r>
            <a:r>
              <a:rPr lang="en-US" sz="3600" b="1" smtClean="0">
                <a:latin typeface="AR ESSENCE" pitchFamily="2" charset="0"/>
              </a:rPr>
              <a:t>2</a:t>
            </a:r>
            <a:r>
              <a:rPr lang="en-US" sz="36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s</a:t>
            </a:r>
            <a:r>
              <a:rPr lang="en-US" sz="3600" baseline="300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2</a:t>
            </a:r>
            <a:r>
              <a:rPr lang="en-US" sz="36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2p</a:t>
            </a:r>
            <a:r>
              <a:rPr lang="en-US" sz="3600" baseline="300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1</a:t>
            </a:r>
            <a:r>
              <a:rPr lang="en-US" sz="3600" b="1" smtClean="0">
                <a:latin typeface="AR BLANCA" pitchFamily="2" charset="0"/>
              </a:rPr>
              <a:t> (He) </a:t>
            </a:r>
          </a:p>
          <a:p>
            <a:pPr>
              <a:buFont typeface="Wingdings" pitchFamily="2" charset="2"/>
              <a:buNone/>
            </a:pPr>
            <a:r>
              <a:rPr lang="en-US" sz="3600" b="1" smtClean="0">
                <a:latin typeface="AR BLANCA" pitchFamily="2" charset="0"/>
              </a:rPr>
              <a:t>  </a:t>
            </a:r>
            <a:r>
              <a:rPr lang="en-US" sz="3600" b="1" smtClean="0">
                <a:latin typeface="AR BLANCA" pitchFamily="2" charset="0"/>
                <a:hlinkClick r:id="rId3"/>
              </a:rPr>
              <a:t>Al</a:t>
            </a:r>
            <a:r>
              <a:rPr lang="en-US" sz="3600" b="1" smtClean="0">
                <a:latin typeface="AR BLANCA" pitchFamily="2" charset="0"/>
              </a:rPr>
              <a:t>        </a:t>
            </a:r>
            <a:r>
              <a:rPr lang="en-US" sz="3600" b="1" smtClean="0">
                <a:latin typeface="AR ESSENCE" pitchFamily="2" charset="0"/>
              </a:rPr>
              <a:t>13</a:t>
            </a:r>
            <a:r>
              <a:rPr lang="en-US" sz="3600" b="1" smtClean="0">
                <a:latin typeface="AR BLANCA" pitchFamily="2" charset="0"/>
              </a:rPr>
              <a:t>        </a:t>
            </a:r>
            <a:r>
              <a:rPr lang="en-US" sz="3600" b="1" smtClean="0">
                <a:latin typeface="AR ESSENCE" pitchFamily="2" charset="0"/>
              </a:rPr>
              <a:t>3</a:t>
            </a:r>
            <a:r>
              <a:rPr lang="en-US" sz="36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s</a:t>
            </a:r>
            <a:r>
              <a:rPr lang="en-US" sz="3600" baseline="300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2</a:t>
            </a:r>
            <a:r>
              <a:rPr lang="en-US" sz="36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3p</a:t>
            </a:r>
            <a:r>
              <a:rPr lang="en-US" sz="3600" baseline="300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1</a:t>
            </a:r>
            <a:r>
              <a:rPr lang="en-US" sz="3600" b="1" smtClean="0">
                <a:latin typeface="AR BLANCA" pitchFamily="2" charset="0"/>
              </a:rPr>
              <a:t> (Ne)</a:t>
            </a:r>
          </a:p>
          <a:p>
            <a:pPr>
              <a:buFont typeface="Wingdings" pitchFamily="2" charset="2"/>
              <a:buNone/>
            </a:pPr>
            <a:r>
              <a:rPr lang="en-US" sz="3600" b="1" smtClean="0">
                <a:latin typeface="AR BLANCA" pitchFamily="2" charset="0"/>
              </a:rPr>
              <a:t>  </a:t>
            </a:r>
            <a:r>
              <a:rPr lang="en-US" sz="3600" b="1" smtClean="0">
                <a:latin typeface="AR BLANCA" pitchFamily="2" charset="0"/>
                <a:hlinkClick r:id="rId4"/>
              </a:rPr>
              <a:t>Ga</a:t>
            </a:r>
            <a:r>
              <a:rPr lang="en-US" sz="3600" b="1" smtClean="0">
                <a:latin typeface="AR BLANCA" pitchFamily="2" charset="0"/>
              </a:rPr>
              <a:t>       </a:t>
            </a:r>
            <a:r>
              <a:rPr lang="en-US" sz="3600" b="1" smtClean="0">
                <a:latin typeface="AR ESSENCE" pitchFamily="2" charset="0"/>
              </a:rPr>
              <a:t>31 </a:t>
            </a:r>
            <a:r>
              <a:rPr lang="en-US" sz="3600" b="1" smtClean="0">
                <a:latin typeface="AR BLANCA" pitchFamily="2" charset="0"/>
              </a:rPr>
              <a:t>       </a:t>
            </a:r>
            <a:r>
              <a:rPr lang="en-US" sz="3600" b="1" smtClean="0">
                <a:latin typeface="AR ESSENCE" pitchFamily="2" charset="0"/>
              </a:rPr>
              <a:t>3d</a:t>
            </a:r>
            <a:r>
              <a:rPr lang="en-US" sz="3600" baseline="300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10</a:t>
            </a:r>
            <a:r>
              <a:rPr lang="en-US" sz="36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4s</a:t>
            </a:r>
            <a:r>
              <a:rPr lang="en-US" sz="3600" baseline="300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2</a:t>
            </a:r>
            <a:r>
              <a:rPr lang="en-US" sz="36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4p</a:t>
            </a:r>
            <a:r>
              <a:rPr lang="en-US" sz="3600" baseline="300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1</a:t>
            </a:r>
            <a:r>
              <a:rPr lang="en-US" sz="3600" b="1" smtClean="0">
                <a:latin typeface="AR ESSENCE" pitchFamily="2" charset="0"/>
              </a:rPr>
              <a:t> </a:t>
            </a:r>
            <a:r>
              <a:rPr lang="en-US" sz="3600" b="1" smtClean="0">
                <a:latin typeface="AR BLANCA" pitchFamily="2" charset="0"/>
              </a:rPr>
              <a:t>(Ar)</a:t>
            </a:r>
          </a:p>
          <a:p>
            <a:pPr>
              <a:buFont typeface="Wingdings" pitchFamily="2" charset="2"/>
              <a:buNone/>
            </a:pPr>
            <a:r>
              <a:rPr lang="en-US" sz="3600" b="1" smtClean="0">
                <a:latin typeface="AR BLANCA" pitchFamily="2" charset="0"/>
              </a:rPr>
              <a:t>  </a:t>
            </a:r>
            <a:r>
              <a:rPr lang="en-US" sz="3600" b="1" smtClean="0">
                <a:latin typeface="AR BLANCA" pitchFamily="2" charset="0"/>
                <a:hlinkClick r:id="rId5"/>
              </a:rPr>
              <a:t>In</a:t>
            </a:r>
            <a:r>
              <a:rPr lang="en-US" sz="3600" b="1" smtClean="0">
                <a:latin typeface="AR BLANCA" pitchFamily="2" charset="0"/>
              </a:rPr>
              <a:t>     </a:t>
            </a:r>
            <a:r>
              <a:rPr lang="en-US" sz="3600" b="1" smtClean="0">
                <a:latin typeface="AR ESSENCE" pitchFamily="2" charset="0"/>
              </a:rPr>
              <a:t>  49 </a:t>
            </a:r>
            <a:r>
              <a:rPr lang="en-US" sz="3600" b="1" smtClean="0">
                <a:latin typeface="AR BLANCA" pitchFamily="2" charset="0"/>
              </a:rPr>
              <a:t>      </a:t>
            </a:r>
            <a:r>
              <a:rPr lang="en-US" sz="3600" b="1" smtClean="0">
                <a:latin typeface="AR ESSENCE" pitchFamily="2" charset="0"/>
              </a:rPr>
              <a:t>4d</a:t>
            </a:r>
            <a:r>
              <a:rPr lang="en-US" sz="3600" baseline="300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10</a:t>
            </a:r>
            <a:r>
              <a:rPr lang="en-US" sz="36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5s</a:t>
            </a:r>
            <a:r>
              <a:rPr lang="en-US" sz="3600" baseline="300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2</a:t>
            </a:r>
            <a:r>
              <a:rPr lang="en-US" sz="36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5p</a:t>
            </a:r>
            <a:r>
              <a:rPr lang="en-US" sz="3600" baseline="300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1</a:t>
            </a:r>
            <a:r>
              <a:rPr lang="en-US" sz="3600" b="1" smtClean="0">
                <a:latin typeface="AR BLANCA" pitchFamily="2" charset="0"/>
              </a:rPr>
              <a:t> (Kr)</a:t>
            </a:r>
            <a:br>
              <a:rPr lang="en-US" sz="3600" b="1" smtClean="0">
                <a:latin typeface="AR BLANCA" pitchFamily="2" charset="0"/>
              </a:rPr>
            </a:br>
            <a:r>
              <a:rPr lang="en-US" sz="3600" b="1" smtClean="0">
                <a:latin typeface="AR BLANCA" pitchFamily="2" charset="0"/>
                <a:hlinkClick r:id="rId6"/>
              </a:rPr>
              <a:t>Tl</a:t>
            </a:r>
            <a:r>
              <a:rPr lang="en-US" sz="3600" b="1" smtClean="0">
                <a:latin typeface="AR BLANCA" pitchFamily="2" charset="0"/>
              </a:rPr>
              <a:t>       </a:t>
            </a:r>
            <a:r>
              <a:rPr lang="en-US" sz="3600" b="1" smtClean="0">
                <a:latin typeface="AR ESSENCE" pitchFamily="2" charset="0"/>
              </a:rPr>
              <a:t>81  </a:t>
            </a:r>
            <a:r>
              <a:rPr lang="en-US" sz="3600" b="1" smtClean="0">
                <a:latin typeface="AR BLANCA" pitchFamily="2" charset="0"/>
              </a:rPr>
              <a:t>      </a:t>
            </a:r>
            <a:r>
              <a:rPr lang="en-US" sz="3600" b="1" smtClean="0">
                <a:latin typeface="AR ESSENCE" pitchFamily="2" charset="0"/>
              </a:rPr>
              <a:t>4f</a:t>
            </a:r>
            <a:r>
              <a:rPr lang="en-US" sz="3600" baseline="300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14</a:t>
            </a:r>
            <a:r>
              <a:rPr lang="en-US" sz="36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5d</a:t>
            </a:r>
            <a:r>
              <a:rPr lang="en-US" sz="3600" baseline="300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10</a:t>
            </a:r>
            <a:r>
              <a:rPr lang="en-US" sz="36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6s</a:t>
            </a:r>
            <a:r>
              <a:rPr lang="en-US" sz="3600" baseline="300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2</a:t>
            </a:r>
            <a:r>
              <a:rPr lang="en-US" sz="36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6p</a:t>
            </a:r>
            <a:r>
              <a:rPr lang="en-US" sz="3600" baseline="30000" smtClean="0">
                <a:solidFill>
                  <a:srgbClr val="000000"/>
                </a:solidFill>
                <a:latin typeface="AR ESSENCE" pitchFamily="2" charset="0"/>
                <a:cs typeface="Times New Roman" pitchFamily="18" charset="0"/>
              </a:rPr>
              <a:t>1</a:t>
            </a:r>
            <a:r>
              <a:rPr lang="en-US" sz="3600" baseline="30000" smtClean="0">
                <a:solidFill>
                  <a:srgbClr val="000000"/>
                </a:solidFill>
                <a:latin typeface="AR BERKLEY" pitchFamily="2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srgbClr val="000000"/>
                </a:solidFill>
                <a:latin typeface="AR BERKLEY" pitchFamily="2" charset="0"/>
                <a:cs typeface="Times New Roman" pitchFamily="18" charset="0"/>
              </a:rPr>
              <a:t>(Xe)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 BLANCA" pitchFamily="2" charset="0"/>
              </a:rPr>
              <a:t>Group 13 elements: The boron family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smtClean="0">
                <a:latin typeface="AR CENA" pitchFamily="2" charset="0"/>
              </a:rPr>
              <a:t>The atomic radii increases from boron to thallium.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 ESSENCE" pitchFamily="2" charset="0"/>
              </a:rPr>
              <a:t>Element</a:t>
            </a:r>
            <a:r>
              <a:rPr lang="en-US" sz="2800" smtClean="0"/>
              <a:t>       </a:t>
            </a:r>
            <a:r>
              <a:rPr lang="en-US" smtClean="0">
                <a:latin typeface="AR ESSENCE" pitchFamily="2" charset="0"/>
              </a:rPr>
              <a:t>B      Al      Ga      In      Tl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latin typeface="AR ESSENCE" pitchFamily="2" charset="0"/>
              </a:rPr>
              <a:t>At. radius</a:t>
            </a:r>
            <a:r>
              <a:rPr lang="en-US" sz="2800" smtClean="0"/>
              <a:t>    </a:t>
            </a:r>
            <a:r>
              <a:rPr lang="en-US" smtClean="0">
                <a:latin typeface="AR ESSENCE" pitchFamily="2" charset="0"/>
              </a:rPr>
              <a:t>88</a:t>
            </a:r>
            <a:r>
              <a:rPr lang="en-US" sz="2800" smtClean="0">
                <a:latin typeface="AR ESSENCE" pitchFamily="2" charset="0"/>
              </a:rPr>
              <a:t>       143      135       167    170</a:t>
            </a:r>
          </a:p>
          <a:p>
            <a:pPr>
              <a:buFont typeface="Wingdings" pitchFamily="2" charset="2"/>
              <a:buNone/>
            </a:pPr>
            <a:endParaRPr lang="en-US" sz="3600" smtClean="0">
              <a:latin typeface="AR ESSENCE" pitchFamily="2" charset="0"/>
            </a:endParaRPr>
          </a:p>
          <a:p>
            <a:r>
              <a:rPr lang="en-US" sz="3600" smtClean="0">
                <a:latin typeface="AR ESSENCE" pitchFamily="2" charset="0"/>
              </a:rPr>
              <a:t>The abrupt increase in atomic radius of Al is due to greater screening effect in Al than B.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latin typeface="AR CENA" pitchFamily="2" charset="0"/>
              </a:rPr>
              <a:t>Atomic radii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</TotalTime>
  <Words>3040</Words>
  <Application>Microsoft Office PowerPoint</Application>
  <PresentationFormat>On-screen Show (4:3)</PresentationFormat>
  <Paragraphs>433</Paragraphs>
  <Slides>51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Calibri</vt:lpstr>
      <vt:lpstr>Arial</vt:lpstr>
      <vt:lpstr>AR BLANCA</vt:lpstr>
      <vt:lpstr>Aharoni</vt:lpstr>
      <vt:lpstr>AR BERKLEY</vt:lpstr>
      <vt:lpstr>Times New Roman</vt:lpstr>
      <vt:lpstr>Wingdings</vt:lpstr>
      <vt:lpstr>AR ESSENCE</vt:lpstr>
      <vt:lpstr>AR CENA</vt:lpstr>
      <vt:lpstr>Copperplate Gothic Light</vt:lpstr>
      <vt:lpstr>Waveform</vt:lpstr>
      <vt:lpstr>The p-block elements</vt:lpstr>
      <vt:lpstr>Position of p-block in periodic table </vt:lpstr>
      <vt:lpstr>What are p-block elements?</vt:lpstr>
      <vt:lpstr>General electronic configuration &amp; oxidation state </vt:lpstr>
      <vt:lpstr>PowerPoint Presentation</vt:lpstr>
      <vt:lpstr>PowerPoint Presentation</vt:lpstr>
      <vt:lpstr> p-block elements differ…</vt:lpstr>
      <vt:lpstr>Group 13 elements: The boron family</vt:lpstr>
      <vt:lpstr>Atomic radii </vt:lpstr>
      <vt:lpstr>Ionization enthalpy</vt:lpstr>
      <vt:lpstr>Electronegetivity</vt:lpstr>
      <vt:lpstr>Physical properties</vt:lpstr>
      <vt:lpstr>PowerPoint Presentation</vt:lpstr>
      <vt:lpstr>PowerPoint Presentation</vt:lpstr>
      <vt:lpstr>PowerPoint Presentation</vt:lpstr>
      <vt:lpstr>Introduction</vt:lpstr>
      <vt:lpstr>PowerPoint Presentation</vt:lpstr>
      <vt:lpstr>Boron</vt:lpstr>
      <vt:lpstr>PowerPoint Presentation</vt:lpstr>
      <vt:lpstr>Aluminum and other group 13 elements</vt:lpstr>
      <vt:lpstr>PowerPoint Presentation</vt:lpstr>
      <vt:lpstr>PowerPoint Presentation</vt:lpstr>
      <vt:lpstr>Conclusion </vt:lpstr>
      <vt:lpstr>BORON AND  ITS COMPOUNDS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Chemical properties</vt:lpstr>
      <vt:lpstr>Chemical properties (CONT----)</vt:lpstr>
      <vt:lpstr>Chemical properties (CONT----)</vt:lpstr>
      <vt:lpstr>Chemical properties (CONT---)</vt:lpstr>
      <vt:lpstr>Chemical properties (CONT---)</vt:lpstr>
      <vt:lpstr>Chemical properties (CONT---)</vt:lpstr>
      <vt:lpstr>CARBON</vt:lpstr>
      <vt:lpstr>CARBON-Uses</vt:lpstr>
      <vt:lpstr>SILICON</vt:lpstr>
      <vt:lpstr>SILICON-Uses</vt:lpstr>
      <vt:lpstr>GERMANIUM</vt:lpstr>
      <vt:lpstr>GERMANIUM-Uses</vt:lpstr>
      <vt:lpstr>TIN</vt:lpstr>
      <vt:lpstr>TIN-Uses</vt:lpstr>
      <vt:lpstr>LEAD</vt:lpstr>
      <vt:lpstr>LEAD-Uses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CPPRASHANTH</dc:creator>
  <cp:lastModifiedBy>Manas</cp:lastModifiedBy>
  <cp:revision>3</cp:revision>
  <dcterms:created xsi:type="dcterms:W3CDTF">2012-03-24T03:34:33Z</dcterms:created>
  <dcterms:modified xsi:type="dcterms:W3CDTF">2012-08-21T17:42:37Z</dcterms:modified>
</cp:coreProperties>
</file>